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76" r:id="rId6"/>
    <p:sldMasterId id="2147483683" r:id="rId7"/>
  </p:sldMasterIdLst>
  <p:notesMasterIdLst>
    <p:notesMasterId r:id="rId22"/>
  </p:notesMasterIdLst>
  <p:sldIdLst>
    <p:sldId id="256" r:id="rId8"/>
    <p:sldId id="1521" r:id="rId9"/>
    <p:sldId id="1520" r:id="rId10"/>
    <p:sldId id="1508" r:id="rId11"/>
    <p:sldId id="1497" r:id="rId12"/>
    <p:sldId id="441" r:id="rId13"/>
    <p:sldId id="1519" r:id="rId14"/>
    <p:sldId id="436" r:id="rId15"/>
    <p:sldId id="1523" r:id="rId16"/>
    <p:sldId id="1522" r:id="rId17"/>
    <p:sldId id="1524" r:id="rId18"/>
    <p:sldId id="261" r:id="rId19"/>
    <p:sldId id="258" r:id="rId20"/>
    <p:sldId id="1525" r:id="rId21"/>
  </p:sldIdLst>
  <p:sldSz cx="12190413" cy="7021513"/>
  <p:notesSz cx="6858000" cy="9144000"/>
  <p:defaultTextStyle>
    <a:defPPr>
      <a:defRPr lang="cs-CZ"/>
    </a:defPPr>
    <a:lvl1pPr marL="0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>
          <p15:clr>
            <a:srgbClr val="A4A3A4"/>
          </p15:clr>
        </p15:guide>
        <p15:guide id="2" pos="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6961D-9D02-7FD1-05B9-05DE9EC3E297}" v="9" dt="2021-11-18T13:03:01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565" autoAdjust="0"/>
  </p:normalViewPr>
  <p:slideViewPr>
    <p:cSldViewPr snapToGrid="0">
      <p:cViewPr varScale="1">
        <p:scale>
          <a:sx n="58" d="100"/>
          <a:sy n="58" d="100"/>
        </p:scale>
        <p:origin x="1618" y="58"/>
      </p:cViewPr>
      <p:guideLst>
        <p:guide orient="horz" pos="1757"/>
        <p:guide pos="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396E0-3E3A-479C-9FED-994EF93A68E8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5BB58FC-7FFC-4BE1-9A18-A7766A7DEEFB}">
      <dgm:prSet phldrT="[Text]" phldr="0" custT="1"/>
      <dgm:spPr/>
      <dgm:t>
        <a:bodyPr/>
        <a:lstStyle/>
        <a:p>
          <a:r>
            <a:rPr lang="cs-CZ" sz="2200" b="1">
              <a:solidFill>
                <a:schemeClr val="tx1"/>
              </a:solidFill>
              <a:latin typeface="Calibri"/>
            </a:rPr>
            <a:t>IROP</a:t>
          </a:r>
          <a:endParaRPr lang="cs-CZ" sz="2200" b="1">
            <a:solidFill>
              <a:schemeClr val="tx1"/>
            </a:solidFill>
          </a:endParaRPr>
        </a:p>
      </dgm:t>
    </dgm:pt>
    <dgm:pt modelId="{935A7947-2F16-44DB-A35F-770F6188F521}" type="parTrans" cxnId="{B8CB1B09-ED80-47BE-8FEA-2FEFF8A5C287}">
      <dgm:prSet/>
      <dgm:spPr/>
      <dgm:t>
        <a:bodyPr/>
        <a:lstStyle/>
        <a:p>
          <a:endParaRPr lang="cs-CZ"/>
        </a:p>
      </dgm:t>
    </dgm:pt>
    <dgm:pt modelId="{B6F834B0-E889-423F-8EB9-81ABB5BCFE9F}" type="sibTrans" cxnId="{B8CB1B09-ED80-47BE-8FEA-2FEFF8A5C287}">
      <dgm:prSet/>
      <dgm:spPr/>
      <dgm:t>
        <a:bodyPr/>
        <a:lstStyle/>
        <a:p>
          <a:endParaRPr lang="cs-CZ"/>
        </a:p>
      </dgm:t>
    </dgm:pt>
    <dgm:pt modelId="{7F56BCB8-CA17-4DF1-ADDD-0654228B1143}">
      <dgm:prSet phldrT="[Text]" phldr="0" custT="1"/>
      <dgm:spPr/>
      <dgm:t>
        <a:bodyPr/>
        <a:lstStyle/>
        <a:p>
          <a:pPr rtl="0"/>
          <a:r>
            <a:rPr lang="cs-CZ" sz="1600">
              <a:latin typeface="Calibri"/>
            </a:rPr>
            <a:t>25 mld. Kč</a:t>
          </a:r>
          <a:endParaRPr lang="cs-CZ" sz="1600"/>
        </a:p>
      </dgm:t>
    </dgm:pt>
    <dgm:pt modelId="{42C2FDA7-6499-4C4A-A33E-04D033362CD5}" type="parTrans" cxnId="{7FF017DA-0B38-4A45-AEB6-665E779B9CE4}">
      <dgm:prSet/>
      <dgm:spPr/>
      <dgm:t>
        <a:bodyPr/>
        <a:lstStyle/>
        <a:p>
          <a:endParaRPr lang="cs-CZ"/>
        </a:p>
      </dgm:t>
    </dgm:pt>
    <dgm:pt modelId="{8115D861-1644-4623-BFAE-BEB23C31AE3D}" type="sibTrans" cxnId="{7FF017DA-0B38-4A45-AEB6-665E779B9CE4}">
      <dgm:prSet/>
      <dgm:spPr/>
      <dgm:t>
        <a:bodyPr/>
        <a:lstStyle/>
        <a:p>
          <a:endParaRPr lang="cs-CZ"/>
        </a:p>
      </dgm:t>
    </dgm:pt>
    <dgm:pt modelId="{C975A23F-04F6-49AD-9CFF-1E89293D07A5}">
      <dgm:prSet phldrT="[Text]" phldr="0" custT="1"/>
      <dgm:spPr/>
      <dgm:t>
        <a:bodyPr/>
        <a:lstStyle/>
        <a:p>
          <a:pPr rtl="0"/>
          <a:r>
            <a:rPr lang="cs-CZ" sz="2200" b="1">
              <a:solidFill>
                <a:schemeClr val="tx1"/>
              </a:solidFill>
              <a:latin typeface="Calibri"/>
            </a:rPr>
            <a:t>OP D</a:t>
          </a:r>
          <a:endParaRPr lang="cs-CZ" sz="2200" b="1">
            <a:solidFill>
              <a:schemeClr val="tx1"/>
            </a:solidFill>
          </a:endParaRPr>
        </a:p>
      </dgm:t>
    </dgm:pt>
    <dgm:pt modelId="{85A4D2DE-8B2F-4B31-BB49-38778A5B6001}" type="parTrans" cxnId="{D09B8E7C-1E86-42B5-A867-547DB9E25992}">
      <dgm:prSet/>
      <dgm:spPr/>
      <dgm:t>
        <a:bodyPr/>
        <a:lstStyle/>
        <a:p>
          <a:endParaRPr lang="cs-CZ"/>
        </a:p>
      </dgm:t>
    </dgm:pt>
    <dgm:pt modelId="{A2C5D935-B11B-462E-808D-F2CFE5893452}" type="sibTrans" cxnId="{D09B8E7C-1E86-42B5-A867-547DB9E25992}">
      <dgm:prSet/>
      <dgm:spPr/>
      <dgm:t>
        <a:bodyPr/>
        <a:lstStyle/>
        <a:p>
          <a:endParaRPr lang="cs-CZ"/>
        </a:p>
      </dgm:t>
    </dgm:pt>
    <dgm:pt modelId="{FF72705C-3F5F-4628-A27C-907070A6673E}">
      <dgm:prSet phldrT="[Text]" phldr="0" custT="1"/>
      <dgm:spPr/>
      <dgm:t>
        <a:bodyPr/>
        <a:lstStyle/>
        <a:p>
          <a:r>
            <a:rPr lang="cs-CZ" sz="1600"/>
            <a:t>11,1 mld. Kč</a:t>
          </a:r>
        </a:p>
      </dgm:t>
    </dgm:pt>
    <dgm:pt modelId="{EABD302C-CBF9-47B6-AFD2-5E7437C6BBA5}" type="parTrans" cxnId="{E56599B6-AAB6-412F-A1B1-C29519EEEA92}">
      <dgm:prSet/>
      <dgm:spPr/>
      <dgm:t>
        <a:bodyPr/>
        <a:lstStyle/>
        <a:p>
          <a:endParaRPr lang="cs-CZ"/>
        </a:p>
      </dgm:t>
    </dgm:pt>
    <dgm:pt modelId="{DE46E695-2DF4-4350-A545-0E0FC2D1B9F2}" type="sibTrans" cxnId="{E56599B6-AAB6-412F-A1B1-C29519EEEA92}">
      <dgm:prSet/>
      <dgm:spPr/>
      <dgm:t>
        <a:bodyPr/>
        <a:lstStyle/>
        <a:p>
          <a:endParaRPr lang="cs-CZ"/>
        </a:p>
      </dgm:t>
    </dgm:pt>
    <dgm:pt modelId="{8636745D-293D-4C39-ACE7-FA7ED5A59E48}">
      <dgm:prSet phldrT="[Text]" phldr="0" custT="1"/>
      <dgm:spPr/>
      <dgm:t>
        <a:bodyPr/>
        <a:lstStyle/>
        <a:p>
          <a:pPr rtl="0"/>
          <a:r>
            <a:rPr lang="cs-CZ" sz="2200" b="1">
              <a:solidFill>
                <a:schemeClr val="tx1"/>
              </a:solidFill>
              <a:latin typeface="Calibri"/>
            </a:rPr>
            <a:t>OP TAK</a:t>
          </a:r>
          <a:endParaRPr lang="cs-CZ" sz="2200" b="1">
            <a:solidFill>
              <a:schemeClr val="tx1"/>
            </a:solidFill>
          </a:endParaRPr>
        </a:p>
      </dgm:t>
    </dgm:pt>
    <dgm:pt modelId="{6C513D54-47A8-46B0-A2AE-625DFDCAF59C}" type="parTrans" cxnId="{F9B01BC7-5259-4A9F-A7D0-599D101B4F46}">
      <dgm:prSet/>
      <dgm:spPr/>
      <dgm:t>
        <a:bodyPr/>
        <a:lstStyle/>
        <a:p>
          <a:endParaRPr lang="cs-CZ"/>
        </a:p>
      </dgm:t>
    </dgm:pt>
    <dgm:pt modelId="{844ECA5B-B619-49B3-AD82-3A726E1E94DA}" type="sibTrans" cxnId="{F9B01BC7-5259-4A9F-A7D0-599D101B4F46}">
      <dgm:prSet/>
      <dgm:spPr/>
      <dgm:t>
        <a:bodyPr/>
        <a:lstStyle/>
        <a:p>
          <a:endParaRPr lang="cs-CZ"/>
        </a:p>
      </dgm:t>
    </dgm:pt>
    <dgm:pt modelId="{B52E5461-DE25-49CE-97F2-E0C3B8136763}">
      <dgm:prSet phldrT="[Text]" phldr="0" custT="1"/>
      <dgm:spPr/>
      <dgm:t>
        <a:bodyPr/>
        <a:lstStyle/>
        <a:p>
          <a:pPr rtl="0"/>
          <a:r>
            <a:rPr lang="cs-CZ" sz="1400">
              <a:latin typeface="Calibri"/>
            </a:rPr>
            <a:t>1,5 mld. Kč + alokace v kombinovaných výzvách</a:t>
          </a:r>
          <a:endParaRPr lang="cs-CZ" sz="1400"/>
        </a:p>
      </dgm:t>
    </dgm:pt>
    <dgm:pt modelId="{12B6277D-5BBA-4D1C-BFD5-F0297652AE29}" type="parTrans" cxnId="{B9A398A1-97CC-42AD-9A55-756E2305B978}">
      <dgm:prSet/>
      <dgm:spPr/>
      <dgm:t>
        <a:bodyPr/>
        <a:lstStyle/>
        <a:p>
          <a:endParaRPr lang="cs-CZ"/>
        </a:p>
      </dgm:t>
    </dgm:pt>
    <dgm:pt modelId="{03012118-5176-49FB-AD1A-9373D4529633}" type="sibTrans" cxnId="{B9A398A1-97CC-42AD-9A55-756E2305B978}">
      <dgm:prSet/>
      <dgm:spPr/>
      <dgm:t>
        <a:bodyPr/>
        <a:lstStyle/>
        <a:p>
          <a:endParaRPr lang="cs-CZ"/>
        </a:p>
      </dgm:t>
    </dgm:pt>
    <dgm:pt modelId="{945F1438-D440-4F94-A4F8-C9F9BC5D8238}">
      <dgm:prSet phldr="0" custT="1"/>
      <dgm:spPr/>
      <dgm:t>
        <a:bodyPr/>
        <a:lstStyle/>
        <a:p>
          <a:pPr rtl="0"/>
          <a:r>
            <a:rPr lang="cs-CZ" sz="2200" b="1">
              <a:solidFill>
                <a:schemeClr val="tx1"/>
              </a:solidFill>
              <a:latin typeface="Calibri"/>
            </a:rPr>
            <a:t>OP JAK</a:t>
          </a:r>
        </a:p>
      </dgm:t>
    </dgm:pt>
    <dgm:pt modelId="{6B03D88B-33E3-4B88-8B24-A1F16CCAAFB5}" type="parTrans" cxnId="{AD713243-0AC1-4DAF-A7DC-C25D99B48BB2}">
      <dgm:prSet/>
      <dgm:spPr/>
      <dgm:t>
        <a:bodyPr/>
        <a:lstStyle/>
        <a:p>
          <a:endParaRPr lang="cs-CZ"/>
        </a:p>
      </dgm:t>
    </dgm:pt>
    <dgm:pt modelId="{1F5D413A-51FF-4E86-92B8-718979ED9911}" type="sibTrans" cxnId="{AD713243-0AC1-4DAF-A7DC-C25D99B48BB2}">
      <dgm:prSet/>
      <dgm:spPr/>
      <dgm:t>
        <a:bodyPr/>
        <a:lstStyle/>
        <a:p>
          <a:endParaRPr lang="cs-CZ"/>
        </a:p>
      </dgm:t>
    </dgm:pt>
    <dgm:pt modelId="{B6705701-9346-4076-BC31-2BAF61B6911B}">
      <dgm:prSet phldr="0" custT="1"/>
      <dgm:spPr/>
      <dgm:t>
        <a:bodyPr/>
        <a:lstStyle/>
        <a:p>
          <a:pPr rtl="0"/>
          <a:r>
            <a:rPr lang="cs-CZ" sz="2200" b="1">
              <a:solidFill>
                <a:schemeClr val="tx1"/>
              </a:solidFill>
              <a:latin typeface="Calibri"/>
            </a:rPr>
            <a:t>OP ŽP</a:t>
          </a:r>
        </a:p>
      </dgm:t>
    </dgm:pt>
    <dgm:pt modelId="{BB48A00B-9D7E-482C-B9E3-6BE9D330BDF7}" type="parTrans" cxnId="{0BFF235B-92B1-4C6D-A86E-D2B2F9E002DE}">
      <dgm:prSet/>
      <dgm:spPr/>
      <dgm:t>
        <a:bodyPr/>
        <a:lstStyle/>
        <a:p>
          <a:endParaRPr lang="cs-CZ"/>
        </a:p>
      </dgm:t>
    </dgm:pt>
    <dgm:pt modelId="{8971BA67-D59C-465D-BD62-D8B53CCAB1D6}" type="sibTrans" cxnId="{0BFF235B-92B1-4C6D-A86E-D2B2F9E002DE}">
      <dgm:prSet/>
      <dgm:spPr/>
      <dgm:t>
        <a:bodyPr/>
        <a:lstStyle/>
        <a:p>
          <a:endParaRPr lang="cs-CZ"/>
        </a:p>
      </dgm:t>
    </dgm:pt>
    <dgm:pt modelId="{5D97DDC6-E175-4D7E-A1F3-0BDC15384488}">
      <dgm:prSet phldr="0" custT="1"/>
      <dgm:spPr/>
      <dgm:t>
        <a:bodyPr/>
        <a:lstStyle/>
        <a:p>
          <a:pPr rtl="0"/>
          <a:r>
            <a:rPr lang="cs-CZ" sz="2200" b="1" i="0">
              <a:solidFill>
                <a:schemeClr val="tx1">
                  <a:lumMod val="50000"/>
                  <a:lumOff val="50000"/>
                </a:schemeClr>
              </a:solidFill>
              <a:latin typeface="Calibri"/>
            </a:rPr>
            <a:t>OP Z+</a:t>
          </a:r>
        </a:p>
      </dgm:t>
    </dgm:pt>
    <dgm:pt modelId="{EB0D0BBA-E272-47EB-B9BA-EE61C7CA5B9D}" type="parTrans" cxnId="{A5073E87-2B13-40F7-8B32-94CCC904E7D8}">
      <dgm:prSet/>
      <dgm:spPr/>
      <dgm:t>
        <a:bodyPr/>
        <a:lstStyle/>
        <a:p>
          <a:endParaRPr lang="cs-CZ"/>
        </a:p>
      </dgm:t>
    </dgm:pt>
    <dgm:pt modelId="{47D13953-16BD-40CF-ADB7-FD441D8DF188}" type="sibTrans" cxnId="{A5073E87-2B13-40F7-8B32-94CCC904E7D8}">
      <dgm:prSet/>
      <dgm:spPr/>
      <dgm:t>
        <a:bodyPr/>
        <a:lstStyle/>
        <a:p>
          <a:endParaRPr lang="cs-CZ"/>
        </a:p>
      </dgm:t>
    </dgm:pt>
    <dgm:pt modelId="{C549782E-07AE-487C-9DA2-17B6ECE7D55D}">
      <dgm:prSet phldr="0" custT="1"/>
      <dgm:spPr/>
      <dgm:t>
        <a:bodyPr/>
        <a:lstStyle/>
        <a:p>
          <a:pPr rtl="0"/>
          <a:r>
            <a:rPr lang="cs-CZ" sz="1600">
              <a:latin typeface="Calibri"/>
            </a:rPr>
            <a:t>Min. 2 % z celkové alokace OP</a:t>
          </a:r>
        </a:p>
      </dgm:t>
    </dgm:pt>
    <dgm:pt modelId="{FAAE8BE6-B3D9-4617-96FC-4E8D4ADA5135}" type="parTrans" cxnId="{78E016D4-8D6E-4633-A6D1-8A6B400827E4}">
      <dgm:prSet/>
      <dgm:spPr/>
      <dgm:t>
        <a:bodyPr/>
        <a:lstStyle/>
        <a:p>
          <a:endParaRPr lang="cs-CZ"/>
        </a:p>
      </dgm:t>
    </dgm:pt>
    <dgm:pt modelId="{9565BCEF-305B-4E8B-9920-6FC6D419176B}" type="sibTrans" cxnId="{78E016D4-8D6E-4633-A6D1-8A6B400827E4}">
      <dgm:prSet/>
      <dgm:spPr/>
      <dgm:t>
        <a:bodyPr/>
        <a:lstStyle/>
        <a:p>
          <a:endParaRPr lang="cs-CZ"/>
        </a:p>
      </dgm:t>
    </dgm:pt>
    <dgm:pt modelId="{0C0D2C7C-E197-487C-8600-C68223CFFF9B}">
      <dgm:prSet phldr="0" custT="1"/>
      <dgm:spPr/>
      <dgm:t>
        <a:bodyPr/>
        <a:lstStyle/>
        <a:p>
          <a:pPr rtl="0"/>
          <a:r>
            <a:rPr lang="cs-CZ" sz="1600">
              <a:latin typeface="Calibri"/>
            </a:rPr>
            <a:t>2,25 mld. Kč</a:t>
          </a:r>
          <a:endParaRPr lang="cs-CZ" sz="1600"/>
        </a:p>
      </dgm:t>
    </dgm:pt>
    <dgm:pt modelId="{6C89C6EB-9855-476A-BFC3-70C37F069173}" type="parTrans" cxnId="{BBD75A08-832D-40B1-A296-994F52AD9E0A}">
      <dgm:prSet/>
      <dgm:spPr/>
      <dgm:t>
        <a:bodyPr/>
        <a:lstStyle/>
        <a:p>
          <a:endParaRPr lang="cs-CZ"/>
        </a:p>
      </dgm:t>
    </dgm:pt>
    <dgm:pt modelId="{59EB223D-F16F-4D17-B022-1811EA7592B4}" type="sibTrans" cxnId="{BBD75A08-832D-40B1-A296-994F52AD9E0A}">
      <dgm:prSet/>
      <dgm:spPr/>
      <dgm:t>
        <a:bodyPr/>
        <a:lstStyle/>
        <a:p>
          <a:endParaRPr lang="cs-CZ"/>
        </a:p>
      </dgm:t>
    </dgm:pt>
    <dgm:pt modelId="{9AC520AD-6CBC-4528-8EDC-AF6ABDE3F42D}">
      <dgm:prSet phldr="0" custT="1"/>
      <dgm:spPr/>
      <dgm:t>
        <a:bodyPr/>
        <a:lstStyle/>
        <a:p>
          <a:pPr rtl="0"/>
          <a:r>
            <a:rPr lang="cs-CZ" sz="1600" i="0">
              <a:solidFill>
                <a:schemeClr val="tx1"/>
              </a:solidFill>
              <a:latin typeface="Calibri"/>
            </a:rPr>
            <a:t>1 % </a:t>
          </a:r>
          <a:r>
            <a:rPr lang="cs-CZ" sz="1600" i="0">
              <a:solidFill>
                <a:schemeClr val="tx1"/>
              </a:solidFill>
            </a:rPr>
            <a:t>z </a:t>
          </a:r>
          <a:r>
            <a:rPr lang="cs-CZ" sz="1600" i="0">
              <a:solidFill>
                <a:schemeClr val="tx1"/>
              </a:solidFill>
              <a:latin typeface="Calibri"/>
            </a:rPr>
            <a:t>celkové alokace</a:t>
          </a:r>
          <a:r>
            <a:rPr lang="cs-CZ" sz="1600" i="0">
              <a:solidFill>
                <a:schemeClr val="tx1"/>
              </a:solidFill>
            </a:rPr>
            <a:t> OP</a:t>
          </a:r>
        </a:p>
      </dgm:t>
    </dgm:pt>
    <dgm:pt modelId="{853B01E7-91CB-440A-8196-D9518C9CC9D6}" type="parTrans" cxnId="{F4AE3EA7-DA27-4DF1-A091-BB81335BE756}">
      <dgm:prSet/>
      <dgm:spPr/>
      <dgm:t>
        <a:bodyPr/>
        <a:lstStyle/>
        <a:p>
          <a:endParaRPr lang="cs-CZ"/>
        </a:p>
      </dgm:t>
    </dgm:pt>
    <dgm:pt modelId="{E7312827-CA28-4F42-A424-AC3993A928E1}" type="sibTrans" cxnId="{F4AE3EA7-DA27-4DF1-A091-BB81335BE756}">
      <dgm:prSet/>
      <dgm:spPr/>
      <dgm:t>
        <a:bodyPr/>
        <a:lstStyle/>
        <a:p>
          <a:endParaRPr lang="cs-CZ"/>
        </a:p>
      </dgm:t>
    </dgm:pt>
    <dgm:pt modelId="{A827EDD1-E7C1-4E08-9CE6-389F3F1EFF25}">
      <dgm:prSet phldr="0" custT="1"/>
      <dgm:spPr/>
      <dgm:t>
        <a:bodyPr/>
        <a:lstStyle/>
        <a:p>
          <a:pPr rtl="0"/>
          <a:r>
            <a:rPr lang="cs-CZ" sz="1600">
              <a:latin typeface="Calibri"/>
            </a:rPr>
            <a:t>MŠ, ZŠ, veřejná prostranství, kultura a cestovní ruch</a:t>
          </a:r>
        </a:p>
      </dgm:t>
    </dgm:pt>
    <dgm:pt modelId="{7FF13752-DEAE-413C-A401-832CE7E1002E}" type="parTrans" cxnId="{D75C2966-9428-474C-9DD6-9F05ACF072EF}">
      <dgm:prSet/>
      <dgm:spPr/>
      <dgm:t>
        <a:bodyPr/>
        <a:lstStyle/>
        <a:p>
          <a:endParaRPr lang="cs-CZ"/>
        </a:p>
      </dgm:t>
    </dgm:pt>
    <dgm:pt modelId="{C2F90D64-16F9-48AF-98C3-601702B89B60}" type="sibTrans" cxnId="{D75C2966-9428-474C-9DD6-9F05ACF072EF}">
      <dgm:prSet/>
      <dgm:spPr/>
      <dgm:t>
        <a:bodyPr/>
        <a:lstStyle/>
        <a:p>
          <a:endParaRPr lang="cs-CZ"/>
        </a:p>
      </dgm:t>
    </dgm:pt>
    <dgm:pt modelId="{6F9137A9-4E1F-4639-9AB4-8C1BC3F89D39}">
      <dgm:prSet phldr="0" custT="1"/>
      <dgm:spPr/>
      <dgm:t>
        <a:bodyPr/>
        <a:lstStyle/>
        <a:p>
          <a:pPr rtl="0"/>
          <a:r>
            <a:rPr lang="cs-CZ" sz="1600">
              <a:latin typeface="Calibri"/>
            </a:rPr>
            <a:t>Inteligentní dopravní systémy, infrastruktura drážní dopravy</a:t>
          </a:r>
        </a:p>
      </dgm:t>
    </dgm:pt>
    <dgm:pt modelId="{CCB1AA1F-87C7-4A6E-A655-2BF3B8B4CCD8}" type="parTrans" cxnId="{E81FE71E-E7AF-41A0-9AEF-C66C8014DC0C}">
      <dgm:prSet/>
      <dgm:spPr/>
      <dgm:t>
        <a:bodyPr/>
        <a:lstStyle/>
        <a:p>
          <a:endParaRPr lang="cs-CZ"/>
        </a:p>
      </dgm:t>
    </dgm:pt>
    <dgm:pt modelId="{38E8A039-7590-4AF2-AC0C-D4C85A9ABBD7}" type="sibTrans" cxnId="{E81FE71E-E7AF-41A0-9AEF-C66C8014DC0C}">
      <dgm:prSet/>
      <dgm:spPr/>
      <dgm:t>
        <a:bodyPr/>
        <a:lstStyle/>
        <a:p>
          <a:endParaRPr lang="cs-CZ"/>
        </a:p>
      </dgm:t>
    </dgm:pt>
    <dgm:pt modelId="{72523E86-C681-47AB-8B10-BC48500C30D4}">
      <dgm:prSet phldr="0" custT="1"/>
      <dgm:spPr/>
      <dgm:t>
        <a:bodyPr/>
        <a:lstStyle/>
        <a:p>
          <a:pPr rtl="0"/>
          <a:r>
            <a:rPr lang="cs-CZ" sz="1400">
              <a:latin typeface="Calibri"/>
            </a:rPr>
            <a:t>Národní</a:t>
          </a:r>
          <a:r>
            <a:rPr lang="cs-CZ" sz="1400"/>
            <a:t> energetické sítě</a:t>
          </a:r>
          <a:r>
            <a:rPr lang="cs-CZ" sz="1400">
              <a:latin typeface="Calibri"/>
            </a:rPr>
            <a:t>, posílení výzkumných a inovačních kapacit</a:t>
          </a:r>
          <a:endParaRPr lang="cs-CZ" sz="1400"/>
        </a:p>
      </dgm:t>
    </dgm:pt>
    <dgm:pt modelId="{7F74768E-2577-4335-B7CC-468AD04D2232}" type="parTrans" cxnId="{878CC70B-6F54-46C5-A48C-31C3A7BF9D71}">
      <dgm:prSet/>
      <dgm:spPr/>
      <dgm:t>
        <a:bodyPr/>
        <a:lstStyle/>
        <a:p>
          <a:endParaRPr lang="cs-CZ"/>
        </a:p>
      </dgm:t>
    </dgm:pt>
    <dgm:pt modelId="{F61753F9-23EE-48BA-A626-4FC6F2790BA9}" type="sibTrans" cxnId="{878CC70B-6F54-46C5-A48C-31C3A7BF9D71}">
      <dgm:prSet/>
      <dgm:spPr/>
      <dgm:t>
        <a:bodyPr/>
        <a:lstStyle/>
        <a:p>
          <a:endParaRPr lang="cs-CZ"/>
        </a:p>
      </dgm:t>
    </dgm:pt>
    <dgm:pt modelId="{A5D71A5D-0F37-4A0A-81D9-CF49B34D9461}">
      <dgm:prSet phldr="0" custT="1"/>
      <dgm:spPr/>
      <dgm:t>
        <a:bodyPr/>
        <a:lstStyle/>
        <a:p>
          <a:pPr rtl="0"/>
          <a:r>
            <a:rPr lang="cs-CZ" sz="1600">
              <a:latin typeface="Calibri"/>
            </a:rPr>
            <a:t>Dlouhodobá </a:t>
          </a:r>
          <a:r>
            <a:rPr lang="cs-CZ" sz="1600" err="1">
              <a:latin typeface="Calibri"/>
            </a:rPr>
            <a:t>mezisektrorová</a:t>
          </a:r>
          <a:r>
            <a:rPr lang="cs-CZ" sz="1600">
              <a:latin typeface="Calibri"/>
            </a:rPr>
            <a:t> spolupráce</a:t>
          </a:r>
        </a:p>
      </dgm:t>
    </dgm:pt>
    <dgm:pt modelId="{82025AC1-D8D9-43C0-A8FA-4EE100351B7E}" type="parTrans" cxnId="{5ECEF0B8-CE27-4B31-8274-2E445FAC23BB}">
      <dgm:prSet/>
      <dgm:spPr/>
      <dgm:t>
        <a:bodyPr/>
        <a:lstStyle/>
        <a:p>
          <a:endParaRPr lang="cs-CZ"/>
        </a:p>
      </dgm:t>
    </dgm:pt>
    <dgm:pt modelId="{030E7CC8-5499-4164-9B28-BCE4D3188F0E}" type="sibTrans" cxnId="{5ECEF0B8-CE27-4B31-8274-2E445FAC23BB}">
      <dgm:prSet/>
      <dgm:spPr/>
      <dgm:t>
        <a:bodyPr/>
        <a:lstStyle/>
        <a:p>
          <a:endParaRPr lang="cs-CZ"/>
        </a:p>
      </dgm:t>
    </dgm:pt>
    <dgm:pt modelId="{B35BA37D-8324-42EE-B4C7-1FD1F363B4DF}">
      <dgm:prSet phldr="0" custT="1"/>
      <dgm:spPr/>
      <dgm:t>
        <a:bodyPr/>
        <a:lstStyle/>
        <a:p>
          <a:pPr rtl="0"/>
          <a:r>
            <a:rPr lang="cs-CZ" sz="1600" i="0">
              <a:solidFill>
                <a:schemeClr val="tx1"/>
              </a:solidFill>
              <a:latin typeface="Calibri"/>
            </a:rPr>
            <a:t>Trh práce, sociální začleňování</a:t>
          </a:r>
        </a:p>
      </dgm:t>
    </dgm:pt>
    <dgm:pt modelId="{FB48728E-2F3D-4A6D-AB2B-947CE79BEEAF}" type="parTrans" cxnId="{F156D9D0-979F-476B-B6AF-679FEB8458F7}">
      <dgm:prSet/>
      <dgm:spPr/>
      <dgm:t>
        <a:bodyPr/>
        <a:lstStyle/>
        <a:p>
          <a:endParaRPr lang="cs-CZ"/>
        </a:p>
      </dgm:t>
    </dgm:pt>
    <dgm:pt modelId="{32069D25-3464-4188-AE9B-A7D7EBA0AACF}" type="sibTrans" cxnId="{F156D9D0-979F-476B-B6AF-679FEB8458F7}">
      <dgm:prSet/>
      <dgm:spPr/>
      <dgm:t>
        <a:bodyPr/>
        <a:lstStyle/>
        <a:p>
          <a:endParaRPr lang="cs-CZ"/>
        </a:p>
      </dgm:t>
    </dgm:pt>
    <dgm:pt modelId="{32FFD094-851C-4235-B5DE-0937630CEF3F}">
      <dgm:prSet phldr="0" custT="1"/>
      <dgm:spPr/>
      <dgm:t>
        <a:bodyPr/>
        <a:lstStyle/>
        <a:p>
          <a:pPr rtl="0"/>
          <a:r>
            <a:rPr lang="cs-CZ" sz="1600">
              <a:latin typeface="Calibri"/>
            </a:rPr>
            <a:t>Protipovodňová opatření, energetické úspory</a:t>
          </a:r>
          <a:endParaRPr lang="cs-CZ" sz="1600"/>
        </a:p>
      </dgm:t>
    </dgm:pt>
    <dgm:pt modelId="{E60A8FC5-6B4A-416E-8819-D966C5527D56}" type="parTrans" cxnId="{E607A079-4FAB-4892-9E1D-F6FF7762147C}">
      <dgm:prSet/>
      <dgm:spPr/>
      <dgm:t>
        <a:bodyPr/>
        <a:lstStyle/>
        <a:p>
          <a:endParaRPr lang="cs-CZ"/>
        </a:p>
      </dgm:t>
    </dgm:pt>
    <dgm:pt modelId="{44847532-8803-42C6-B57D-5403C64141FA}" type="sibTrans" cxnId="{E607A079-4FAB-4892-9E1D-F6FF7762147C}">
      <dgm:prSet/>
      <dgm:spPr/>
      <dgm:t>
        <a:bodyPr/>
        <a:lstStyle/>
        <a:p>
          <a:endParaRPr lang="cs-CZ"/>
        </a:p>
      </dgm:t>
    </dgm:pt>
    <dgm:pt modelId="{69EC86E4-B554-4110-8EAC-DB6FB10EABAB}" type="pres">
      <dgm:prSet presAssocID="{C65396E0-3E3A-479C-9FED-994EF93A68E8}" presName="Name0" presStyleCnt="0">
        <dgm:presLayoutVars>
          <dgm:dir/>
          <dgm:animLvl val="lvl"/>
          <dgm:resizeHandles val="exact"/>
        </dgm:presLayoutVars>
      </dgm:prSet>
      <dgm:spPr/>
    </dgm:pt>
    <dgm:pt modelId="{CE2620BB-A6E6-4804-9ED0-919FF2B8D455}" type="pres">
      <dgm:prSet presAssocID="{35BB58FC-7FFC-4BE1-9A18-A7766A7DEEFB}" presName="composite" presStyleCnt="0"/>
      <dgm:spPr/>
    </dgm:pt>
    <dgm:pt modelId="{6E58B132-7068-4EDC-B668-05D25D8E6A31}" type="pres">
      <dgm:prSet presAssocID="{35BB58FC-7FFC-4BE1-9A18-A7766A7DEEFB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45495CBD-683A-4C10-AF3A-AD9620B5208B}" type="pres">
      <dgm:prSet presAssocID="{35BB58FC-7FFC-4BE1-9A18-A7766A7DEEFB}" presName="desTx" presStyleLbl="alignAccFollowNode1" presStyleIdx="0" presStyleCnt="6">
        <dgm:presLayoutVars>
          <dgm:bulletEnabled val="1"/>
        </dgm:presLayoutVars>
      </dgm:prSet>
      <dgm:spPr/>
    </dgm:pt>
    <dgm:pt modelId="{4923DBBF-C6DE-4839-BABA-50ED6A8C6046}" type="pres">
      <dgm:prSet presAssocID="{B6F834B0-E889-423F-8EB9-81ABB5BCFE9F}" presName="space" presStyleCnt="0"/>
      <dgm:spPr/>
    </dgm:pt>
    <dgm:pt modelId="{63281F3B-E34A-4CD6-9C15-E6576739539A}" type="pres">
      <dgm:prSet presAssocID="{C975A23F-04F6-49AD-9CFF-1E89293D07A5}" presName="composite" presStyleCnt="0"/>
      <dgm:spPr/>
    </dgm:pt>
    <dgm:pt modelId="{7468ACEA-A272-4F31-86F0-8D28F3AC8451}" type="pres">
      <dgm:prSet presAssocID="{C975A23F-04F6-49AD-9CFF-1E89293D07A5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2D0A4952-37B5-4929-BFAC-33B8F8B285A2}" type="pres">
      <dgm:prSet presAssocID="{C975A23F-04F6-49AD-9CFF-1E89293D07A5}" presName="desTx" presStyleLbl="alignAccFollowNode1" presStyleIdx="1" presStyleCnt="6">
        <dgm:presLayoutVars>
          <dgm:bulletEnabled val="1"/>
        </dgm:presLayoutVars>
      </dgm:prSet>
      <dgm:spPr/>
    </dgm:pt>
    <dgm:pt modelId="{26E039AC-7086-4E73-A371-90753E0B5A18}" type="pres">
      <dgm:prSet presAssocID="{A2C5D935-B11B-462E-808D-F2CFE5893452}" presName="space" presStyleCnt="0"/>
      <dgm:spPr/>
    </dgm:pt>
    <dgm:pt modelId="{9F19542E-4EC4-4544-B173-E93201103FA4}" type="pres">
      <dgm:prSet presAssocID="{8636745D-293D-4C39-ACE7-FA7ED5A59E48}" presName="composite" presStyleCnt="0"/>
      <dgm:spPr/>
    </dgm:pt>
    <dgm:pt modelId="{4E436CF4-2988-4734-89CC-67B50ED29175}" type="pres">
      <dgm:prSet presAssocID="{8636745D-293D-4C39-ACE7-FA7ED5A59E48}" presName="parTx" presStyleLbl="alignNode1" presStyleIdx="2" presStyleCnt="6" custLinFactNeighborX="-883">
        <dgm:presLayoutVars>
          <dgm:chMax val="0"/>
          <dgm:chPref val="0"/>
          <dgm:bulletEnabled val="1"/>
        </dgm:presLayoutVars>
      </dgm:prSet>
      <dgm:spPr/>
    </dgm:pt>
    <dgm:pt modelId="{5C9F64F7-7812-44C1-B9E4-BE1967530EF2}" type="pres">
      <dgm:prSet presAssocID="{8636745D-293D-4C39-ACE7-FA7ED5A59E48}" presName="desTx" presStyleLbl="alignAccFollowNode1" presStyleIdx="2" presStyleCnt="6">
        <dgm:presLayoutVars>
          <dgm:bulletEnabled val="1"/>
        </dgm:presLayoutVars>
      </dgm:prSet>
      <dgm:spPr/>
    </dgm:pt>
    <dgm:pt modelId="{2D502635-A137-40A4-B938-7D85700F0B62}" type="pres">
      <dgm:prSet presAssocID="{844ECA5B-B619-49B3-AD82-3A726E1E94DA}" presName="space" presStyleCnt="0"/>
      <dgm:spPr/>
    </dgm:pt>
    <dgm:pt modelId="{46FDE617-2E29-4435-9C13-7189D90C4689}" type="pres">
      <dgm:prSet presAssocID="{945F1438-D440-4F94-A4F8-C9F9BC5D8238}" presName="composite" presStyleCnt="0"/>
      <dgm:spPr/>
    </dgm:pt>
    <dgm:pt modelId="{5018526A-0551-4339-B0DC-F5636E4CE4DC}" type="pres">
      <dgm:prSet presAssocID="{945F1438-D440-4F94-A4F8-C9F9BC5D8238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4633747-221F-4E0A-BDD2-E292DE29DD61}" type="pres">
      <dgm:prSet presAssocID="{945F1438-D440-4F94-A4F8-C9F9BC5D8238}" presName="desTx" presStyleLbl="alignAccFollowNode1" presStyleIdx="3" presStyleCnt="6">
        <dgm:presLayoutVars>
          <dgm:bulletEnabled val="1"/>
        </dgm:presLayoutVars>
      </dgm:prSet>
      <dgm:spPr/>
    </dgm:pt>
    <dgm:pt modelId="{417A24C6-8BE0-40EF-8C39-5D875A68B6AE}" type="pres">
      <dgm:prSet presAssocID="{1F5D413A-51FF-4E86-92B8-718979ED9911}" presName="space" presStyleCnt="0"/>
      <dgm:spPr/>
    </dgm:pt>
    <dgm:pt modelId="{D47ACBFB-7AF7-44B5-8850-93D1DE32721D}" type="pres">
      <dgm:prSet presAssocID="{B6705701-9346-4076-BC31-2BAF61B6911B}" presName="composite" presStyleCnt="0"/>
      <dgm:spPr/>
    </dgm:pt>
    <dgm:pt modelId="{597B24F7-1A2F-4CA6-B6FC-5ABF15B69DDC}" type="pres">
      <dgm:prSet presAssocID="{B6705701-9346-4076-BC31-2BAF61B6911B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A03E3263-0AB7-4C9E-91E8-C9C910CF963F}" type="pres">
      <dgm:prSet presAssocID="{B6705701-9346-4076-BC31-2BAF61B6911B}" presName="desTx" presStyleLbl="alignAccFollowNode1" presStyleIdx="4" presStyleCnt="6">
        <dgm:presLayoutVars>
          <dgm:bulletEnabled val="1"/>
        </dgm:presLayoutVars>
      </dgm:prSet>
      <dgm:spPr/>
    </dgm:pt>
    <dgm:pt modelId="{5D2AACF8-9B43-4049-AF1F-3954191480A9}" type="pres">
      <dgm:prSet presAssocID="{8971BA67-D59C-465D-BD62-D8B53CCAB1D6}" presName="space" presStyleCnt="0"/>
      <dgm:spPr/>
    </dgm:pt>
    <dgm:pt modelId="{D086152E-694A-4BC6-8A6B-7BF8CF4CA4DB}" type="pres">
      <dgm:prSet presAssocID="{5D97DDC6-E175-4D7E-A1F3-0BDC15384488}" presName="composite" presStyleCnt="0"/>
      <dgm:spPr/>
    </dgm:pt>
    <dgm:pt modelId="{98B156C5-2FEC-472E-B743-9FE52944FA6B}" type="pres">
      <dgm:prSet presAssocID="{5D97DDC6-E175-4D7E-A1F3-0BDC15384488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56F41FE5-AA0C-40F4-9B0D-0D9522879DCF}" type="pres">
      <dgm:prSet presAssocID="{5D97DDC6-E175-4D7E-A1F3-0BDC15384488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4AFA9A01-81F8-451A-B1EB-DA65407B4D30}" type="presOf" srcId="{72523E86-C681-47AB-8B10-BC48500C30D4}" destId="{5C9F64F7-7812-44C1-B9E4-BE1967530EF2}" srcOrd="0" destOrd="1" presId="urn:microsoft.com/office/officeart/2005/8/layout/hList1"/>
    <dgm:cxn modelId="{BBD75A08-832D-40B1-A296-994F52AD9E0A}" srcId="{B6705701-9346-4076-BC31-2BAF61B6911B}" destId="{0C0D2C7C-E197-487C-8600-C68223CFFF9B}" srcOrd="0" destOrd="0" parTransId="{6C89C6EB-9855-476A-BFC3-70C37F069173}" sibTransId="{59EB223D-F16F-4D17-B022-1811EA7592B4}"/>
    <dgm:cxn modelId="{B8CB1B09-ED80-47BE-8FEA-2FEFF8A5C287}" srcId="{C65396E0-3E3A-479C-9FED-994EF93A68E8}" destId="{35BB58FC-7FFC-4BE1-9A18-A7766A7DEEFB}" srcOrd="0" destOrd="0" parTransId="{935A7947-2F16-44DB-A35F-770F6188F521}" sibTransId="{B6F834B0-E889-423F-8EB9-81ABB5BCFE9F}"/>
    <dgm:cxn modelId="{8B835509-5B7C-4699-8969-F358F1E49CA3}" type="presOf" srcId="{5D97DDC6-E175-4D7E-A1F3-0BDC15384488}" destId="{98B156C5-2FEC-472E-B743-9FE52944FA6B}" srcOrd="0" destOrd="0" presId="urn:microsoft.com/office/officeart/2005/8/layout/hList1"/>
    <dgm:cxn modelId="{878CC70B-6F54-46C5-A48C-31C3A7BF9D71}" srcId="{8636745D-293D-4C39-ACE7-FA7ED5A59E48}" destId="{72523E86-C681-47AB-8B10-BC48500C30D4}" srcOrd="1" destOrd="0" parTransId="{7F74768E-2577-4335-B7CC-468AD04D2232}" sibTransId="{F61753F9-23EE-48BA-A626-4FC6F2790BA9}"/>
    <dgm:cxn modelId="{31728413-7617-4E37-AF12-3C0E43E6B735}" type="presOf" srcId="{C65396E0-3E3A-479C-9FED-994EF93A68E8}" destId="{69EC86E4-B554-4110-8EAC-DB6FB10EABAB}" srcOrd="0" destOrd="0" presId="urn:microsoft.com/office/officeart/2005/8/layout/hList1"/>
    <dgm:cxn modelId="{119B391B-D210-4F9F-9E15-05D6118382EC}" type="presOf" srcId="{FF72705C-3F5F-4628-A27C-907070A6673E}" destId="{2D0A4952-37B5-4929-BFAC-33B8F8B285A2}" srcOrd="0" destOrd="0" presId="urn:microsoft.com/office/officeart/2005/8/layout/hList1"/>
    <dgm:cxn modelId="{E81FE71E-E7AF-41A0-9AEF-C66C8014DC0C}" srcId="{C975A23F-04F6-49AD-9CFF-1E89293D07A5}" destId="{6F9137A9-4E1F-4639-9AB4-8C1BC3F89D39}" srcOrd="1" destOrd="0" parTransId="{CCB1AA1F-87C7-4A6E-A655-2BF3B8B4CCD8}" sibTransId="{38E8A039-7590-4AF2-AC0C-D4C85A9ABBD7}"/>
    <dgm:cxn modelId="{0BFF235B-92B1-4C6D-A86E-D2B2F9E002DE}" srcId="{C65396E0-3E3A-479C-9FED-994EF93A68E8}" destId="{B6705701-9346-4076-BC31-2BAF61B6911B}" srcOrd="4" destOrd="0" parTransId="{BB48A00B-9D7E-482C-B9E3-6BE9D330BDF7}" sibTransId="{8971BA67-D59C-465D-BD62-D8B53CCAB1D6}"/>
    <dgm:cxn modelId="{8E12585D-6C56-4836-B3B5-30EE43757811}" type="presOf" srcId="{C549782E-07AE-487C-9DA2-17B6ECE7D55D}" destId="{04633747-221F-4E0A-BDD2-E292DE29DD61}" srcOrd="0" destOrd="0" presId="urn:microsoft.com/office/officeart/2005/8/layout/hList1"/>
    <dgm:cxn modelId="{3ADB3661-CAEC-4352-BFA6-4EA160C17412}" type="presOf" srcId="{7F56BCB8-CA17-4DF1-ADDD-0654228B1143}" destId="{45495CBD-683A-4C10-AF3A-AD9620B5208B}" srcOrd="0" destOrd="0" presId="urn:microsoft.com/office/officeart/2005/8/layout/hList1"/>
    <dgm:cxn modelId="{AD713243-0AC1-4DAF-A7DC-C25D99B48BB2}" srcId="{C65396E0-3E3A-479C-9FED-994EF93A68E8}" destId="{945F1438-D440-4F94-A4F8-C9F9BC5D8238}" srcOrd="3" destOrd="0" parTransId="{6B03D88B-33E3-4B88-8B24-A1F16CCAAFB5}" sibTransId="{1F5D413A-51FF-4E86-92B8-718979ED9911}"/>
    <dgm:cxn modelId="{D75C2966-9428-474C-9DD6-9F05ACF072EF}" srcId="{35BB58FC-7FFC-4BE1-9A18-A7766A7DEEFB}" destId="{A827EDD1-E7C1-4E08-9CE6-389F3F1EFF25}" srcOrd="1" destOrd="0" parTransId="{7FF13752-DEAE-413C-A401-832CE7E1002E}" sibTransId="{C2F90D64-16F9-48AF-98C3-601702B89B60}"/>
    <dgm:cxn modelId="{D5A58671-F279-4584-A9BB-ECAB1B6319D4}" type="presOf" srcId="{35BB58FC-7FFC-4BE1-9A18-A7766A7DEEFB}" destId="{6E58B132-7068-4EDC-B668-05D25D8E6A31}" srcOrd="0" destOrd="0" presId="urn:microsoft.com/office/officeart/2005/8/layout/hList1"/>
    <dgm:cxn modelId="{E607A079-4FAB-4892-9E1D-F6FF7762147C}" srcId="{B6705701-9346-4076-BC31-2BAF61B6911B}" destId="{32FFD094-851C-4235-B5DE-0937630CEF3F}" srcOrd="1" destOrd="0" parTransId="{E60A8FC5-6B4A-416E-8819-D966C5527D56}" sibTransId="{44847532-8803-42C6-B57D-5403C64141FA}"/>
    <dgm:cxn modelId="{D09B8E7C-1E86-42B5-A867-547DB9E25992}" srcId="{C65396E0-3E3A-479C-9FED-994EF93A68E8}" destId="{C975A23F-04F6-49AD-9CFF-1E89293D07A5}" srcOrd="1" destOrd="0" parTransId="{85A4D2DE-8B2F-4B31-BB49-38778A5B6001}" sibTransId="{A2C5D935-B11B-462E-808D-F2CFE5893452}"/>
    <dgm:cxn modelId="{568B9A84-657C-4296-8CC8-FD809827BC24}" type="presOf" srcId="{B52E5461-DE25-49CE-97F2-E0C3B8136763}" destId="{5C9F64F7-7812-44C1-B9E4-BE1967530EF2}" srcOrd="0" destOrd="0" presId="urn:microsoft.com/office/officeart/2005/8/layout/hList1"/>
    <dgm:cxn modelId="{A5073E87-2B13-40F7-8B32-94CCC904E7D8}" srcId="{C65396E0-3E3A-479C-9FED-994EF93A68E8}" destId="{5D97DDC6-E175-4D7E-A1F3-0BDC15384488}" srcOrd="5" destOrd="0" parTransId="{EB0D0BBA-E272-47EB-B9BA-EE61C7CA5B9D}" sibTransId="{47D13953-16BD-40CF-ADB7-FD441D8DF188}"/>
    <dgm:cxn modelId="{F2F91593-6D36-4AD5-B63C-77C719CE82B4}" type="presOf" srcId="{32FFD094-851C-4235-B5DE-0937630CEF3F}" destId="{A03E3263-0AB7-4C9E-91E8-C9C910CF963F}" srcOrd="0" destOrd="1" presId="urn:microsoft.com/office/officeart/2005/8/layout/hList1"/>
    <dgm:cxn modelId="{B9A398A1-97CC-42AD-9A55-756E2305B978}" srcId="{8636745D-293D-4C39-ACE7-FA7ED5A59E48}" destId="{B52E5461-DE25-49CE-97F2-E0C3B8136763}" srcOrd="0" destOrd="0" parTransId="{12B6277D-5BBA-4D1C-BFD5-F0297652AE29}" sibTransId="{03012118-5176-49FB-AD1A-9373D4529633}"/>
    <dgm:cxn modelId="{F4AE3EA7-DA27-4DF1-A091-BB81335BE756}" srcId="{5D97DDC6-E175-4D7E-A1F3-0BDC15384488}" destId="{9AC520AD-6CBC-4528-8EDC-AF6ABDE3F42D}" srcOrd="0" destOrd="0" parTransId="{853B01E7-91CB-440A-8196-D9518C9CC9D6}" sibTransId="{E7312827-CA28-4F42-A424-AC3993A928E1}"/>
    <dgm:cxn modelId="{840039B1-0595-4A83-B8AC-A902FE930B7C}" type="presOf" srcId="{A827EDD1-E7C1-4E08-9CE6-389F3F1EFF25}" destId="{45495CBD-683A-4C10-AF3A-AD9620B5208B}" srcOrd="0" destOrd="1" presId="urn:microsoft.com/office/officeart/2005/8/layout/hList1"/>
    <dgm:cxn modelId="{E56599B6-AAB6-412F-A1B1-C29519EEEA92}" srcId="{C975A23F-04F6-49AD-9CFF-1E89293D07A5}" destId="{FF72705C-3F5F-4628-A27C-907070A6673E}" srcOrd="0" destOrd="0" parTransId="{EABD302C-CBF9-47B6-AFD2-5E7437C6BBA5}" sibTransId="{DE46E695-2DF4-4350-A545-0E0FC2D1B9F2}"/>
    <dgm:cxn modelId="{9D1153B7-1872-4400-8A7B-93A9344E7163}" type="presOf" srcId="{B6705701-9346-4076-BC31-2BAF61B6911B}" destId="{597B24F7-1A2F-4CA6-B6FC-5ABF15B69DDC}" srcOrd="0" destOrd="0" presId="urn:microsoft.com/office/officeart/2005/8/layout/hList1"/>
    <dgm:cxn modelId="{5ECEF0B8-CE27-4B31-8274-2E445FAC23BB}" srcId="{945F1438-D440-4F94-A4F8-C9F9BC5D8238}" destId="{A5D71A5D-0F37-4A0A-81D9-CF49B34D9461}" srcOrd="1" destOrd="0" parTransId="{82025AC1-D8D9-43C0-A8FA-4EE100351B7E}" sibTransId="{030E7CC8-5499-4164-9B28-BCE4D3188F0E}"/>
    <dgm:cxn modelId="{DEB46FBA-9EFA-4391-9E12-B0E401434EDA}" type="presOf" srcId="{C975A23F-04F6-49AD-9CFF-1E89293D07A5}" destId="{7468ACEA-A272-4F31-86F0-8D28F3AC8451}" srcOrd="0" destOrd="0" presId="urn:microsoft.com/office/officeart/2005/8/layout/hList1"/>
    <dgm:cxn modelId="{2177B6BA-B3FE-4276-99C6-E13F1906CCE7}" type="presOf" srcId="{8636745D-293D-4C39-ACE7-FA7ED5A59E48}" destId="{4E436CF4-2988-4734-89CC-67B50ED29175}" srcOrd="0" destOrd="0" presId="urn:microsoft.com/office/officeart/2005/8/layout/hList1"/>
    <dgm:cxn modelId="{F9B01BC7-5259-4A9F-A7D0-599D101B4F46}" srcId="{C65396E0-3E3A-479C-9FED-994EF93A68E8}" destId="{8636745D-293D-4C39-ACE7-FA7ED5A59E48}" srcOrd="2" destOrd="0" parTransId="{6C513D54-47A8-46B0-A2AE-625DFDCAF59C}" sibTransId="{844ECA5B-B619-49B3-AD82-3A726E1E94DA}"/>
    <dgm:cxn modelId="{ECB965C9-8B03-4A43-B691-B34D5C48C9A6}" type="presOf" srcId="{0C0D2C7C-E197-487C-8600-C68223CFFF9B}" destId="{A03E3263-0AB7-4C9E-91E8-C9C910CF963F}" srcOrd="0" destOrd="0" presId="urn:microsoft.com/office/officeart/2005/8/layout/hList1"/>
    <dgm:cxn modelId="{F373DECC-038C-4E69-85E4-3A710586E29A}" type="presOf" srcId="{A5D71A5D-0F37-4A0A-81D9-CF49B34D9461}" destId="{04633747-221F-4E0A-BDD2-E292DE29DD61}" srcOrd="0" destOrd="1" presId="urn:microsoft.com/office/officeart/2005/8/layout/hList1"/>
    <dgm:cxn modelId="{F156D9D0-979F-476B-B6AF-679FEB8458F7}" srcId="{5D97DDC6-E175-4D7E-A1F3-0BDC15384488}" destId="{B35BA37D-8324-42EE-B4C7-1FD1F363B4DF}" srcOrd="1" destOrd="0" parTransId="{FB48728E-2F3D-4A6D-AB2B-947CE79BEEAF}" sibTransId="{32069D25-3464-4188-AE9B-A7D7EBA0AACF}"/>
    <dgm:cxn modelId="{78E016D4-8D6E-4633-A6D1-8A6B400827E4}" srcId="{945F1438-D440-4F94-A4F8-C9F9BC5D8238}" destId="{C549782E-07AE-487C-9DA2-17B6ECE7D55D}" srcOrd="0" destOrd="0" parTransId="{FAAE8BE6-B3D9-4617-96FC-4E8D4ADA5135}" sibTransId="{9565BCEF-305B-4E8B-9920-6FC6D419176B}"/>
    <dgm:cxn modelId="{7FF017DA-0B38-4A45-AEB6-665E779B9CE4}" srcId="{35BB58FC-7FFC-4BE1-9A18-A7766A7DEEFB}" destId="{7F56BCB8-CA17-4DF1-ADDD-0654228B1143}" srcOrd="0" destOrd="0" parTransId="{42C2FDA7-6499-4C4A-A33E-04D033362CD5}" sibTransId="{8115D861-1644-4623-BFAE-BEB23C31AE3D}"/>
    <dgm:cxn modelId="{BFCD50DC-D87A-4F21-87E7-07C47B991B79}" type="presOf" srcId="{6F9137A9-4E1F-4639-9AB4-8C1BC3F89D39}" destId="{2D0A4952-37B5-4929-BFAC-33B8F8B285A2}" srcOrd="0" destOrd="1" presId="urn:microsoft.com/office/officeart/2005/8/layout/hList1"/>
    <dgm:cxn modelId="{24D5C8E1-215B-49D0-90EC-224A03B78BF8}" type="presOf" srcId="{9AC520AD-6CBC-4528-8EDC-AF6ABDE3F42D}" destId="{56F41FE5-AA0C-40F4-9B0D-0D9522879DCF}" srcOrd="0" destOrd="0" presId="urn:microsoft.com/office/officeart/2005/8/layout/hList1"/>
    <dgm:cxn modelId="{713783FA-0FDE-4DAD-97D3-58526F9CCFA6}" type="presOf" srcId="{945F1438-D440-4F94-A4F8-C9F9BC5D8238}" destId="{5018526A-0551-4339-B0DC-F5636E4CE4DC}" srcOrd="0" destOrd="0" presId="urn:microsoft.com/office/officeart/2005/8/layout/hList1"/>
    <dgm:cxn modelId="{7EC795FF-9334-4241-B545-CC381CBC815D}" type="presOf" srcId="{B35BA37D-8324-42EE-B4C7-1FD1F363B4DF}" destId="{56F41FE5-AA0C-40F4-9B0D-0D9522879DCF}" srcOrd="0" destOrd="1" presId="urn:microsoft.com/office/officeart/2005/8/layout/hList1"/>
    <dgm:cxn modelId="{60919383-2C1A-4C50-A922-9C40D88E5782}" type="presParOf" srcId="{69EC86E4-B554-4110-8EAC-DB6FB10EABAB}" destId="{CE2620BB-A6E6-4804-9ED0-919FF2B8D455}" srcOrd="0" destOrd="0" presId="urn:microsoft.com/office/officeart/2005/8/layout/hList1"/>
    <dgm:cxn modelId="{841645FB-A507-497A-8673-F7C10D94F7F7}" type="presParOf" srcId="{CE2620BB-A6E6-4804-9ED0-919FF2B8D455}" destId="{6E58B132-7068-4EDC-B668-05D25D8E6A31}" srcOrd="0" destOrd="0" presId="urn:microsoft.com/office/officeart/2005/8/layout/hList1"/>
    <dgm:cxn modelId="{C2885821-A0D0-436E-8ED5-D873111FECB5}" type="presParOf" srcId="{CE2620BB-A6E6-4804-9ED0-919FF2B8D455}" destId="{45495CBD-683A-4C10-AF3A-AD9620B5208B}" srcOrd="1" destOrd="0" presId="urn:microsoft.com/office/officeart/2005/8/layout/hList1"/>
    <dgm:cxn modelId="{E8A00397-5BA2-469A-B8D0-1945A2854C91}" type="presParOf" srcId="{69EC86E4-B554-4110-8EAC-DB6FB10EABAB}" destId="{4923DBBF-C6DE-4839-BABA-50ED6A8C6046}" srcOrd="1" destOrd="0" presId="urn:microsoft.com/office/officeart/2005/8/layout/hList1"/>
    <dgm:cxn modelId="{D1D4B068-86B4-4889-B103-E4CB4701CBD5}" type="presParOf" srcId="{69EC86E4-B554-4110-8EAC-DB6FB10EABAB}" destId="{63281F3B-E34A-4CD6-9C15-E6576739539A}" srcOrd="2" destOrd="0" presId="urn:microsoft.com/office/officeart/2005/8/layout/hList1"/>
    <dgm:cxn modelId="{4F3C66A2-D1F5-424E-A43B-A018E24A8A7E}" type="presParOf" srcId="{63281F3B-E34A-4CD6-9C15-E6576739539A}" destId="{7468ACEA-A272-4F31-86F0-8D28F3AC8451}" srcOrd="0" destOrd="0" presId="urn:microsoft.com/office/officeart/2005/8/layout/hList1"/>
    <dgm:cxn modelId="{54665229-294A-41C1-BF42-02FFEB2C30B1}" type="presParOf" srcId="{63281F3B-E34A-4CD6-9C15-E6576739539A}" destId="{2D0A4952-37B5-4929-BFAC-33B8F8B285A2}" srcOrd="1" destOrd="0" presId="urn:microsoft.com/office/officeart/2005/8/layout/hList1"/>
    <dgm:cxn modelId="{3A56F0CC-B3E9-4E3C-8D9A-3AC2CC9E81E4}" type="presParOf" srcId="{69EC86E4-B554-4110-8EAC-DB6FB10EABAB}" destId="{26E039AC-7086-4E73-A371-90753E0B5A18}" srcOrd="3" destOrd="0" presId="urn:microsoft.com/office/officeart/2005/8/layout/hList1"/>
    <dgm:cxn modelId="{699868AD-1E6A-408B-A34A-0FBC0C627C22}" type="presParOf" srcId="{69EC86E4-B554-4110-8EAC-DB6FB10EABAB}" destId="{9F19542E-4EC4-4544-B173-E93201103FA4}" srcOrd="4" destOrd="0" presId="urn:microsoft.com/office/officeart/2005/8/layout/hList1"/>
    <dgm:cxn modelId="{3C28D3BD-6059-4E76-9955-6E87F4091F08}" type="presParOf" srcId="{9F19542E-4EC4-4544-B173-E93201103FA4}" destId="{4E436CF4-2988-4734-89CC-67B50ED29175}" srcOrd="0" destOrd="0" presId="urn:microsoft.com/office/officeart/2005/8/layout/hList1"/>
    <dgm:cxn modelId="{B81BA789-9382-40B8-B40E-0DBE58EC8127}" type="presParOf" srcId="{9F19542E-4EC4-4544-B173-E93201103FA4}" destId="{5C9F64F7-7812-44C1-B9E4-BE1967530EF2}" srcOrd="1" destOrd="0" presId="urn:microsoft.com/office/officeart/2005/8/layout/hList1"/>
    <dgm:cxn modelId="{6BF007DB-7083-4749-A76E-E5A0A16B4BBD}" type="presParOf" srcId="{69EC86E4-B554-4110-8EAC-DB6FB10EABAB}" destId="{2D502635-A137-40A4-B938-7D85700F0B62}" srcOrd="5" destOrd="0" presId="urn:microsoft.com/office/officeart/2005/8/layout/hList1"/>
    <dgm:cxn modelId="{E28F4BD0-A4F8-4953-BB4E-BC63EEFFE559}" type="presParOf" srcId="{69EC86E4-B554-4110-8EAC-DB6FB10EABAB}" destId="{46FDE617-2E29-4435-9C13-7189D90C4689}" srcOrd="6" destOrd="0" presId="urn:microsoft.com/office/officeart/2005/8/layout/hList1"/>
    <dgm:cxn modelId="{4C5B50D3-7BD6-41EF-B7CB-E4F9F76B20A0}" type="presParOf" srcId="{46FDE617-2E29-4435-9C13-7189D90C4689}" destId="{5018526A-0551-4339-B0DC-F5636E4CE4DC}" srcOrd="0" destOrd="0" presId="urn:microsoft.com/office/officeart/2005/8/layout/hList1"/>
    <dgm:cxn modelId="{C84ACD71-5FE5-4903-9C1D-A4BEF251DB79}" type="presParOf" srcId="{46FDE617-2E29-4435-9C13-7189D90C4689}" destId="{04633747-221F-4E0A-BDD2-E292DE29DD61}" srcOrd="1" destOrd="0" presId="urn:microsoft.com/office/officeart/2005/8/layout/hList1"/>
    <dgm:cxn modelId="{5EEE22B2-ACC8-4B5B-9205-D57CFD13EDB7}" type="presParOf" srcId="{69EC86E4-B554-4110-8EAC-DB6FB10EABAB}" destId="{417A24C6-8BE0-40EF-8C39-5D875A68B6AE}" srcOrd="7" destOrd="0" presId="urn:microsoft.com/office/officeart/2005/8/layout/hList1"/>
    <dgm:cxn modelId="{93CAE2DF-4862-496E-A8C5-BB6E3EA1A026}" type="presParOf" srcId="{69EC86E4-B554-4110-8EAC-DB6FB10EABAB}" destId="{D47ACBFB-7AF7-44B5-8850-93D1DE32721D}" srcOrd="8" destOrd="0" presId="urn:microsoft.com/office/officeart/2005/8/layout/hList1"/>
    <dgm:cxn modelId="{AF6E5D75-4240-4A4C-AE1C-0B9E84D44522}" type="presParOf" srcId="{D47ACBFB-7AF7-44B5-8850-93D1DE32721D}" destId="{597B24F7-1A2F-4CA6-B6FC-5ABF15B69DDC}" srcOrd="0" destOrd="0" presId="urn:microsoft.com/office/officeart/2005/8/layout/hList1"/>
    <dgm:cxn modelId="{15338CCA-2828-4566-8173-80E82652E4F0}" type="presParOf" srcId="{D47ACBFB-7AF7-44B5-8850-93D1DE32721D}" destId="{A03E3263-0AB7-4C9E-91E8-C9C910CF963F}" srcOrd="1" destOrd="0" presId="urn:microsoft.com/office/officeart/2005/8/layout/hList1"/>
    <dgm:cxn modelId="{8AB2327F-A533-4A2D-A19A-20A09A9D04AB}" type="presParOf" srcId="{69EC86E4-B554-4110-8EAC-DB6FB10EABAB}" destId="{5D2AACF8-9B43-4049-AF1F-3954191480A9}" srcOrd="9" destOrd="0" presId="urn:microsoft.com/office/officeart/2005/8/layout/hList1"/>
    <dgm:cxn modelId="{1846E29E-5DF8-4BFB-831F-C232874567CC}" type="presParOf" srcId="{69EC86E4-B554-4110-8EAC-DB6FB10EABAB}" destId="{D086152E-694A-4BC6-8A6B-7BF8CF4CA4DB}" srcOrd="10" destOrd="0" presId="urn:microsoft.com/office/officeart/2005/8/layout/hList1"/>
    <dgm:cxn modelId="{5326A24E-8BB7-463B-BA99-C8208C03A72F}" type="presParOf" srcId="{D086152E-694A-4BC6-8A6B-7BF8CF4CA4DB}" destId="{98B156C5-2FEC-472E-B743-9FE52944FA6B}" srcOrd="0" destOrd="0" presId="urn:microsoft.com/office/officeart/2005/8/layout/hList1"/>
    <dgm:cxn modelId="{3376C326-FBC3-4022-89C0-896DF5AC7988}" type="presParOf" srcId="{D086152E-694A-4BC6-8A6B-7BF8CF4CA4DB}" destId="{56F41FE5-AA0C-40F4-9B0D-0D9522879D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4C148-5880-4007-9E70-264847F6578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CC4D1C1-4CEE-4D59-AA6B-9CF14806CA36}">
      <dgm:prSet phldrT="[Text]" phldr="0" custT="1"/>
      <dgm:spPr/>
      <dgm:t>
        <a:bodyPr/>
        <a:lstStyle/>
        <a:p>
          <a:pPr rtl="0"/>
          <a:r>
            <a:rPr lang="cs-CZ" sz="1800" b="1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cs-CZ" sz="1800" b="1" i="0" u="none" strike="noStrike" cap="none" baseline="0" noProof="0" dirty="0">
              <a:latin typeface="Arial" panose="020B0604020202020204" pitchFamily="34" charset="0"/>
              <a:cs typeface="Arial" panose="020B0604020202020204" pitchFamily="34" charset="0"/>
            </a:rPr>
            <a:t>IROP</a:t>
          </a:r>
          <a:endParaRPr lang="cs-C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919EF-25AE-4CE9-A5D2-D6B6982273B4}" type="parTrans" cxnId="{3AEDB7B8-2E67-41A4-94CF-AAE909193B1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C0A48-C9F3-4A51-8C28-10CF6A8929D1}" type="sibTrans" cxnId="{3AEDB7B8-2E67-41A4-94CF-AAE909193B1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F0F01-6BF5-40F3-9A55-E9161E1279E4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bezpečnost v dopravě</a:t>
          </a:r>
        </a:p>
      </dgm:t>
    </dgm:pt>
    <dgm:pt modelId="{9551816A-5E4C-407D-A4F0-46CEE3E0E1FA}" type="parTrans" cxnId="{AEC93CD8-E4FD-4876-A9F3-20D95B2006D2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EE4D0-D506-4990-93B2-2C00C3FBDDE8}" type="sibTrans" cxnId="{AEC93CD8-E4FD-4876-A9F3-20D95B2006D2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FCD87-5EF0-4572-87DC-8702D2FB7C75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veřejná prostranství</a:t>
          </a:r>
        </a:p>
      </dgm:t>
    </dgm:pt>
    <dgm:pt modelId="{EE3A7AA4-1B83-4A96-B2DE-D6B805F26B0B}" type="parTrans" cxnId="{C57A17D0-5E02-4E9C-A45E-3894710C624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FE830-32C1-4234-895E-A650314E449A}" type="sibTrans" cxnId="{C57A17D0-5E02-4E9C-A45E-3894710C624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60DA3-F80B-4345-9B68-521A5AA2030E}">
      <dgm:prSet phldrT="[Text]" phldr="0" custT="1"/>
      <dgm:spPr/>
      <dgm:t>
        <a:bodyPr/>
        <a:lstStyle/>
        <a:p>
          <a:pPr rtl="0"/>
          <a:r>
            <a:rPr lang="cs-CZ" sz="2000" b="1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cs-CZ" sz="1800" b="1">
              <a:latin typeface="Arial" panose="020B0604020202020204" pitchFamily="34" charset="0"/>
              <a:cs typeface="Arial" panose="020B0604020202020204" pitchFamily="34" charset="0"/>
            </a:rPr>
            <a:t>OP Z+</a:t>
          </a:r>
        </a:p>
      </dgm:t>
    </dgm:pt>
    <dgm:pt modelId="{65B9A052-52FA-49A7-BB3A-9D0ABC68AB34}" type="parTrans" cxnId="{16EAD577-9B70-47F5-85D6-0F629FB99581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06EA9-1F1A-4341-AE42-CDDE19E7F0A3}" type="sibTrans" cxnId="{16EAD577-9B70-47F5-85D6-0F629FB99581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084D4E-3B88-4A96-B966-C29AB8DDF56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komunitní sociální práce</a:t>
          </a:r>
        </a:p>
      </dgm:t>
    </dgm:pt>
    <dgm:pt modelId="{645E5BC5-0FFF-4408-9C2D-7441AE43F2CA}" type="parTrans" cxnId="{7674E4EA-7B5E-4B2B-B562-29A9BA6FD891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0FAEA-ED85-4964-9CF5-8C63CF376F44}" type="sibTrans" cxnId="{7674E4EA-7B5E-4B2B-B562-29A9BA6FD891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6EC3A-1C2A-41E4-918A-64ADE5EF79D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posilování rodinných vazeb</a:t>
          </a:r>
        </a:p>
      </dgm:t>
    </dgm:pt>
    <dgm:pt modelId="{3617AD4A-335F-4176-BF95-36B7016174E3}" type="parTrans" cxnId="{4E06CDF3-5C1D-4DF9-B1EB-62946C4CE15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402F5C-2D4A-48D9-A526-8125302CEDA1}" type="sibTrans" cxnId="{4E06CDF3-5C1D-4DF9-B1EB-62946C4CE15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A1B66-79A4-4858-8F15-9C2D1781FB0D}">
      <dgm:prSet phldrT="[Text]" phldr="0" custT="1"/>
      <dgm:spPr/>
      <dgm:t>
        <a:bodyPr/>
        <a:lstStyle/>
        <a:p>
          <a:pPr rtl="0"/>
          <a:r>
            <a:rPr lang="cs-CZ" sz="2000" b="1">
              <a:latin typeface="Arial" panose="020B0604020202020204" pitchFamily="34" charset="0"/>
              <a:cs typeface="Arial" panose="020B0604020202020204" pitchFamily="34" charset="0"/>
            </a:rPr>
            <a:t> OP ŽP</a:t>
          </a:r>
        </a:p>
      </dgm:t>
    </dgm:pt>
    <dgm:pt modelId="{C9C0D098-8E16-4368-8A8E-BE467139BB48}" type="parTrans" cxnId="{0D60E356-F919-41DE-880E-24FE1F5286D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1E5F4-BF39-4E34-94EF-A3D9149F40B2}" type="sibTrans" cxnId="{0D60E356-F919-41DE-880E-24FE1F5286D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87F38-5758-45DD-A9BB-8411D8EC37A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energetická účinnost</a:t>
          </a:r>
        </a:p>
      </dgm:t>
    </dgm:pt>
    <dgm:pt modelId="{61244DA9-5587-409A-87B7-FF3FC6E9BF84}" type="parTrans" cxnId="{D38BD9DA-2475-4683-9A04-F64BFD6C863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E4B4C-9351-45B5-8C93-6978B23F12FA}" type="sibTrans" cxnId="{D38BD9DA-2475-4683-9A04-F64BFD6C863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C0EE1-A072-4ACF-B506-F2B04D89AB92}">
      <dgm:prSet phldr="0" custT="1"/>
      <dgm:spPr/>
      <dgm:t>
        <a:bodyPr/>
        <a:lstStyle/>
        <a:p>
          <a:pPr rtl="0"/>
          <a:r>
            <a:rPr lang="cs-CZ" sz="200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cs-CZ" sz="2000" b="1">
              <a:latin typeface="Arial" panose="020B0604020202020204" pitchFamily="34" charset="0"/>
              <a:cs typeface="Arial" panose="020B0604020202020204" pitchFamily="34" charset="0"/>
            </a:rPr>
            <a:t>OP TAK</a:t>
          </a:r>
          <a:endParaRPr lang="cs-CZ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F7D40-D4FA-4083-9C54-A936B5699BE2}" type="parTrans" cxnId="{AC43B3DD-4034-4603-BC61-F59A09B9C39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80B43-BFB8-42EF-A18A-04C135FC23CA}" type="sibTrans" cxnId="{AC43B3DD-4034-4603-BC61-F59A09B9C39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03987-C9B3-4059-B7DC-25C341C9818F}">
      <dgm:prSet phldr="0" custT="1"/>
      <dgm:spPr/>
      <dgm:t>
        <a:bodyPr/>
        <a:lstStyle/>
        <a:p>
          <a:pPr rtl="0"/>
          <a:r>
            <a:rPr lang="cs-CZ" sz="2000" b="1">
              <a:latin typeface="Arial" panose="020B0604020202020204" pitchFamily="34" charset="0"/>
              <a:cs typeface="Arial" panose="020B0604020202020204" pitchFamily="34" charset="0"/>
            </a:rPr>
            <a:t>SP SZP</a:t>
          </a:r>
        </a:p>
      </dgm:t>
    </dgm:pt>
    <dgm:pt modelId="{6E6B8B20-BD04-4410-97CD-F3612DDB8E24}" type="parTrans" cxnId="{FD4E2795-A0B6-42E1-B6C7-02C6D63AA06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B4EB7-F285-4F3D-BDBE-2B71D7736F4A}" type="sibTrans" cxnId="{FD4E2795-A0B6-42E1-B6C7-02C6D63AA06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8206B-E3D6-4FD1-828B-F0F6E8632EE6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err="1">
              <a:latin typeface="Arial" panose="020B0604020202020204" pitchFamily="34" charset="0"/>
              <a:cs typeface="Arial" panose="020B0604020202020204" pitchFamily="34" charset="0"/>
            </a:rPr>
            <a:t>cyklodoprava</a:t>
          </a:r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53BF2-BF15-4C3D-83F0-AA6EFE307692}" type="parTrans" cxnId="{FF2F6643-68EB-4741-9FB9-02264A082245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513AA-5BB1-4164-80FE-253C34AFD33D}" type="sibTrans" cxnId="{FF2F6643-68EB-4741-9FB9-02264A082245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4416C-3E21-44FC-9D66-1BEFAC5E8345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podpora SDH</a:t>
          </a:r>
        </a:p>
      </dgm:t>
    </dgm:pt>
    <dgm:pt modelId="{E661B385-0A5D-4643-A033-F91A7523FB76}" type="parTrans" cxnId="{427F4C6C-4678-463A-895D-19297A55228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DFFB0-338B-4C46-A3C3-424A13CC16AC}" type="sibTrans" cxnId="{427F4C6C-4678-463A-895D-19297A55228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3F492-FAAE-4FB5-BB40-F0E896B77DA6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mateřské a základní školy</a:t>
          </a:r>
        </a:p>
      </dgm:t>
    </dgm:pt>
    <dgm:pt modelId="{AC7DD299-6A54-4CA3-809F-9DAB6741953C}" type="parTrans" cxnId="{D657B700-D817-439D-8CBF-71E5D8D20951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98A31-295E-4CC7-9164-627B877B686F}" type="sibTrans" cxnId="{D657B700-D817-439D-8CBF-71E5D8D20951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93805-2101-4727-B774-CC5C241A9BB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neformální péče vč. paliativní</a:t>
          </a:r>
        </a:p>
      </dgm:t>
    </dgm:pt>
    <dgm:pt modelId="{AC6E060F-103E-42B5-8A54-FE15F21FC487}" type="parTrans" cxnId="{7B7D42DE-24A5-448C-B4AC-5F2FD510AF0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646D6-B52E-4515-B6DC-BAFA2D880F24}" type="sibTrans" cxnId="{7B7D42DE-24A5-448C-B4AC-5F2FD510AF0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3380EC-BE64-4F72-98F2-596A997A2D6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zaměstnanecké programy</a:t>
          </a:r>
        </a:p>
      </dgm:t>
    </dgm:pt>
    <dgm:pt modelId="{A1C14934-44B4-405A-AB58-D8D6118BD614}" type="parTrans" cxnId="{4E0C3E0C-4017-4D02-B275-D0D604EBAAD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6B9FA-6A60-44D9-B144-F96B88E047BA}" type="sibTrans" cxnId="{4E0C3E0C-4017-4D02-B275-D0D604EBAAD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63C95-AE7F-4249-A6DC-9589DDD85AC2}">
      <dgm:prSet phldr="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nižší technologie MSP</a:t>
          </a:r>
        </a:p>
      </dgm:t>
    </dgm:pt>
    <dgm:pt modelId="{63935564-1C85-492A-AC3E-9B3F06B03CF6}" type="parTrans" cxnId="{7ED886D9-AA24-4EC9-ABEE-0CEAC6FF68E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E8BA8C-1FCF-4CCD-879E-A2D2F2349650}" type="sibTrans" cxnId="{7ED886D9-AA24-4EC9-ABEE-0CEAC6FF68E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4CBB-9AD9-4954-9042-5B9C92C562FC}">
      <dgm:prSet phldr="0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občanská vybavenost</a:t>
          </a:r>
        </a:p>
      </dgm:t>
    </dgm:pt>
    <dgm:pt modelId="{E502E591-FCD4-4F72-8460-AFD83C7FED50}" type="parTrans" cxnId="{64B1EFC0-61ED-4ABE-9058-8ABB43A71AA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2C424-7EC8-4761-9D69-70CF3A1D8BDF}" type="sibTrans" cxnId="{64B1EFC0-61ED-4ABE-9058-8ABB43A71AA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2C31AC-7EEC-4790-862E-12D9654EA2EA}">
      <dgm:prSet phldr="0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zázemí pro spolkovou činnost </a:t>
          </a:r>
        </a:p>
      </dgm:t>
    </dgm:pt>
    <dgm:pt modelId="{D229D0C0-7EAB-4DEB-B204-E3245D2D3C77}" type="parTrans" cxnId="{DB515E70-64FB-47E6-95BD-2D65EB773261}">
      <dgm:prSet/>
      <dgm:spPr/>
      <dgm:t>
        <a:bodyPr/>
        <a:lstStyle/>
        <a:p>
          <a:endParaRPr lang="cs-CZ"/>
        </a:p>
      </dgm:t>
    </dgm:pt>
    <dgm:pt modelId="{1E229382-960A-4A4F-9557-CD25234C5D83}" type="sibTrans" cxnId="{DB515E70-64FB-47E6-95BD-2D65EB773261}">
      <dgm:prSet/>
      <dgm:spPr/>
      <dgm:t>
        <a:bodyPr/>
        <a:lstStyle/>
        <a:p>
          <a:endParaRPr lang="cs-CZ"/>
        </a:p>
      </dgm:t>
    </dgm:pt>
    <dgm:pt modelId="{1DDCF47C-1BBA-4DD1-BD5F-80CA50B995E7}">
      <dgm:prSet phldr="0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přechodné období 2 roky</a:t>
          </a:r>
        </a:p>
      </dgm:t>
    </dgm:pt>
    <dgm:pt modelId="{1C2C3C4C-B28F-49ED-AA63-21F8DB18751F}" type="parTrans" cxnId="{E3D28089-3E2F-4E55-92CB-DC22B53BF3F1}">
      <dgm:prSet/>
      <dgm:spPr/>
      <dgm:t>
        <a:bodyPr/>
        <a:lstStyle/>
        <a:p>
          <a:endParaRPr lang="cs-CZ"/>
        </a:p>
      </dgm:t>
    </dgm:pt>
    <dgm:pt modelId="{C00BF173-F5AE-408F-8BA3-6712290D2957}" type="sibTrans" cxnId="{E3D28089-3E2F-4E55-92CB-DC22B53BF3F1}">
      <dgm:prSet/>
      <dgm:spPr/>
      <dgm:t>
        <a:bodyPr/>
        <a:lstStyle/>
        <a:p>
          <a:endParaRPr lang="cs-CZ"/>
        </a:p>
      </dgm:t>
    </dgm:pt>
    <dgm:pt modelId="{A65786D7-D981-4223-9EA4-9DCA3F04ABF7}" type="pres">
      <dgm:prSet presAssocID="{B344C148-5880-4007-9E70-264847F65781}" presName="Name0" presStyleCnt="0">
        <dgm:presLayoutVars>
          <dgm:dir/>
          <dgm:animLvl val="lvl"/>
          <dgm:resizeHandles val="exact"/>
        </dgm:presLayoutVars>
      </dgm:prSet>
      <dgm:spPr/>
    </dgm:pt>
    <dgm:pt modelId="{6729C7AB-90EC-43C9-864B-95D28E15C5DD}" type="pres">
      <dgm:prSet presAssocID="{9CC4D1C1-4CEE-4D59-AA6B-9CF14806CA36}" presName="composite" presStyleCnt="0"/>
      <dgm:spPr/>
    </dgm:pt>
    <dgm:pt modelId="{2FD32A24-5462-458B-B7CC-FB1680D0F500}" type="pres">
      <dgm:prSet presAssocID="{9CC4D1C1-4CEE-4D59-AA6B-9CF14806CA3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9931394-EDAF-439C-854C-E933CEBEA312}" type="pres">
      <dgm:prSet presAssocID="{9CC4D1C1-4CEE-4D59-AA6B-9CF14806CA36}" presName="desTx" presStyleLbl="alignAccFollowNode1" presStyleIdx="0" presStyleCnt="5">
        <dgm:presLayoutVars>
          <dgm:bulletEnabled val="1"/>
        </dgm:presLayoutVars>
      </dgm:prSet>
      <dgm:spPr/>
    </dgm:pt>
    <dgm:pt modelId="{F0851ADA-2383-4442-9E60-31170712B363}" type="pres">
      <dgm:prSet presAssocID="{18AC0A48-C9F3-4A51-8C28-10CF6A8929D1}" presName="space" presStyleCnt="0"/>
      <dgm:spPr/>
    </dgm:pt>
    <dgm:pt modelId="{FBFA2331-B265-4162-A6A7-A3DD89DE5C4E}" type="pres">
      <dgm:prSet presAssocID="{CB460DA3-F80B-4345-9B68-521A5AA2030E}" presName="composite" presStyleCnt="0"/>
      <dgm:spPr/>
    </dgm:pt>
    <dgm:pt modelId="{25344411-20AA-44F1-83FF-D49A901F25B6}" type="pres">
      <dgm:prSet presAssocID="{CB460DA3-F80B-4345-9B68-521A5AA2030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283CA0B-2E05-4F75-87D7-013E2E0AB91D}" type="pres">
      <dgm:prSet presAssocID="{CB460DA3-F80B-4345-9B68-521A5AA2030E}" presName="desTx" presStyleLbl="alignAccFollowNode1" presStyleIdx="1" presStyleCnt="5">
        <dgm:presLayoutVars>
          <dgm:bulletEnabled val="1"/>
        </dgm:presLayoutVars>
      </dgm:prSet>
      <dgm:spPr/>
    </dgm:pt>
    <dgm:pt modelId="{26C867EA-CE20-4237-8165-71A16D008C7A}" type="pres">
      <dgm:prSet presAssocID="{BE306EA9-1F1A-4341-AE42-CDDE19E7F0A3}" presName="space" presStyleCnt="0"/>
      <dgm:spPr/>
    </dgm:pt>
    <dgm:pt modelId="{9F3A697A-81A7-480D-B8FC-8212B47CE5CC}" type="pres">
      <dgm:prSet presAssocID="{AC7A1B66-79A4-4858-8F15-9C2D1781FB0D}" presName="composite" presStyleCnt="0"/>
      <dgm:spPr/>
    </dgm:pt>
    <dgm:pt modelId="{0CC8EFA7-07CA-4797-A8B4-A0CFF734B32E}" type="pres">
      <dgm:prSet presAssocID="{AC7A1B66-79A4-4858-8F15-9C2D1781FB0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AAAEEA29-26AF-4B67-8003-7F1BB20ED3F2}" type="pres">
      <dgm:prSet presAssocID="{AC7A1B66-79A4-4858-8F15-9C2D1781FB0D}" presName="desTx" presStyleLbl="alignAccFollowNode1" presStyleIdx="2" presStyleCnt="5">
        <dgm:presLayoutVars>
          <dgm:bulletEnabled val="1"/>
        </dgm:presLayoutVars>
      </dgm:prSet>
      <dgm:spPr/>
    </dgm:pt>
    <dgm:pt modelId="{5A5CE8FE-17B5-4999-877B-4C838D600C9C}" type="pres">
      <dgm:prSet presAssocID="{FC81E5F4-BF39-4E34-94EF-A3D9149F40B2}" presName="space" presStyleCnt="0"/>
      <dgm:spPr/>
    </dgm:pt>
    <dgm:pt modelId="{D198D1FE-99EA-466B-99FA-C11725F1918B}" type="pres">
      <dgm:prSet presAssocID="{92EC0EE1-A072-4ACF-B506-F2B04D89AB92}" presName="composite" presStyleCnt="0"/>
      <dgm:spPr/>
    </dgm:pt>
    <dgm:pt modelId="{AA3AFDB0-1815-47ED-90B1-ED47812C5031}" type="pres">
      <dgm:prSet presAssocID="{92EC0EE1-A072-4ACF-B506-F2B04D89AB9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9F31E46-6F22-4C8A-9307-D5F062251F96}" type="pres">
      <dgm:prSet presAssocID="{92EC0EE1-A072-4ACF-B506-F2B04D89AB92}" presName="desTx" presStyleLbl="alignAccFollowNode1" presStyleIdx="3" presStyleCnt="5">
        <dgm:presLayoutVars>
          <dgm:bulletEnabled val="1"/>
        </dgm:presLayoutVars>
      </dgm:prSet>
      <dgm:spPr/>
    </dgm:pt>
    <dgm:pt modelId="{804DF596-30BA-4B05-9B22-800CE1B1CE16}" type="pres">
      <dgm:prSet presAssocID="{6A380B43-BFB8-42EF-A18A-04C135FC23CA}" presName="space" presStyleCnt="0"/>
      <dgm:spPr/>
    </dgm:pt>
    <dgm:pt modelId="{9DAE306F-28A8-4D4D-AE33-64F040F623E6}" type="pres">
      <dgm:prSet presAssocID="{57E03987-C9B3-4059-B7DC-25C341C9818F}" presName="composite" presStyleCnt="0"/>
      <dgm:spPr/>
    </dgm:pt>
    <dgm:pt modelId="{F3CBE9E2-5C79-47DA-9C02-C809AEE96FEE}" type="pres">
      <dgm:prSet presAssocID="{57E03987-C9B3-4059-B7DC-25C341C9818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DCEB731-0DEC-4BA1-A88E-6C480AA3AEA2}" type="pres">
      <dgm:prSet presAssocID="{57E03987-C9B3-4059-B7DC-25C341C9818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D657B700-D817-439D-8CBF-71E5D8D20951}" srcId="{9CC4D1C1-4CEE-4D59-AA6B-9CF14806CA36}" destId="{3853F492-FAAE-4FB5-BB40-F0E896B77DA6}" srcOrd="4" destOrd="0" parTransId="{AC7DD299-6A54-4CA3-809F-9DAB6741953C}" sibTransId="{7F098A31-295E-4CC7-9164-627B877B686F}"/>
    <dgm:cxn modelId="{4E0C3E0C-4017-4D02-B275-D0D604EBAADA}" srcId="{CB460DA3-F80B-4345-9B68-521A5AA2030E}" destId="{2F3380EC-BE64-4F72-98F2-596A997A2D62}" srcOrd="2" destOrd="0" parTransId="{A1C14934-44B4-405A-AB58-D8D6118BD614}" sibTransId="{15B6B9FA-6A60-44D9-B144-F96B88E047BA}"/>
    <dgm:cxn modelId="{E25F040D-5C1A-4BC5-B414-2D4B9CADD032}" type="presOf" srcId="{092C31AC-7EEC-4790-862E-12D9654EA2EA}" destId="{5DCEB731-0DEC-4BA1-A88E-6C480AA3AEA2}" srcOrd="0" destOrd="2" presId="urn:microsoft.com/office/officeart/2005/8/layout/hList1"/>
    <dgm:cxn modelId="{F0BD862F-8F70-4736-9BDB-ED701FD97905}" type="presOf" srcId="{92EC0EE1-A072-4ACF-B506-F2B04D89AB92}" destId="{AA3AFDB0-1815-47ED-90B1-ED47812C5031}" srcOrd="0" destOrd="0" presId="urn:microsoft.com/office/officeart/2005/8/layout/hList1"/>
    <dgm:cxn modelId="{D87E115D-EB5F-4B1D-88BD-6078E6796D87}" type="presOf" srcId="{FE763C95-AE7F-4249-A6DC-9589DDD85AC2}" destId="{C9F31E46-6F22-4C8A-9307-D5F062251F96}" srcOrd="0" destOrd="0" presId="urn:microsoft.com/office/officeart/2005/8/layout/hList1"/>
    <dgm:cxn modelId="{A53DC460-46E2-401F-9181-D3891120B760}" type="presOf" srcId="{26084D4E-3B88-4A96-B966-C29AB8DDF564}" destId="{7283CA0B-2E05-4F75-87D7-013E2E0AB91D}" srcOrd="0" destOrd="0" presId="urn:microsoft.com/office/officeart/2005/8/layout/hList1"/>
    <dgm:cxn modelId="{FF2F6643-68EB-4741-9FB9-02264A082245}" srcId="{9CC4D1C1-4CEE-4D59-AA6B-9CF14806CA36}" destId="{4218206B-E3D6-4FD1-828B-F0F6E8632EE6}" srcOrd="1" destOrd="0" parTransId="{CCE53BF2-BF15-4C3D-83F0-AA6EFE307692}" sibTransId="{453513AA-5BB1-4164-80FE-253C34AFD33D}"/>
    <dgm:cxn modelId="{D613BA45-4D52-4A18-85FE-C2D9634F935E}" type="presOf" srcId="{4218206B-E3D6-4FD1-828B-F0F6E8632EE6}" destId="{69931394-EDAF-439C-854C-E933CEBEA312}" srcOrd="0" destOrd="1" presId="urn:microsoft.com/office/officeart/2005/8/layout/hList1"/>
    <dgm:cxn modelId="{427F4C6C-4678-463A-895D-19297A55228A}" srcId="{9CC4D1C1-4CEE-4D59-AA6B-9CF14806CA36}" destId="{4084416C-3E21-44FC-9D66-1BEFAC5E8345}" srcOrd="3" destOrd="0" parTransId="{E661B385-0A5D-4643-A033-F91A7523FB76}" sibTransId="{E56DFFB0-338B-4C46-A3C3-424A13CC16AC}"/>
    <dgm:cxn modelId="{DB515E70-64FB-47E6-95BD-2D65EB773261}" srcId="{57E03987-C9B3-4059-B7DC-25C341C9818F}" destId="{092C31AC-7EEC-4790-862E-12D9654EA2EA}" srcOrd="2" destOrd="0" parTransId="{D229D0C0-7EAB-4DEB-B204-E3245D2D3C77}" sibTransId="{1E229382-960A-4A4F-9557-CD25234C5D83}"/>
    <dgm:cxn modelId="{0D60E356-F919-41DE-880E-24FE1F5286DD}" srcId="{B344C148-5880-4007-9E70-264847F65781}" destId="{AC7A1B66-79A4-4858-8F15-9C2D1781FB0D}" srcOrd="2" destOrd="0" parTransId="{C9C0D098-8E16-4368-8A8E-BE467139BB48}" sibTransId="{FC81E5F4-BF39-4E34-94EF-A3D9149F40B2}"/>
    <dgm:cxn modelId="{16EAD577-9B70-47F5-85D6-0F629FB99581}" srcId="{B344C148-5880-4007-9E70-264847F65781}" destId="{CB460DA3-F80B-4345-9B68-521A5AA2030E}" srcOrd="1" destOrd="0" parTransId="{65B9A052-52FA-49A7-BB3A-9D0ABC68AB34}" sibTransId="{BE306EA9-1F1A-4341-AE42-CDDE19E7F0A3}"/>
    <dgm:cxn modelId="{E92A4458-851D-447B-ACAA-197AC02339CA}" type="presOf" srcId="{F586EC3A-1C2A-41E4-918A-64ADE5EF79DC}" destId="{7283CA0B-2E05-4F75-87D7-013E2E0AB91D}" srcOrd="0" destOrd="3" presId="urn:microsoft.com/office/officeart/2005/8/layout/hList1"/>
    <dgm:cxn modelId="{A2B7BC5A-8F06-4879-A42D-54E66E122C80}" type="presOf" srcId="{57E03987-C9B3-4059-B7DC-25C341C9818F}" destId="{F3CBE9E2-5C79-47DA-9C02-C809AEE96FEE}" srcOrd="0" destOrd="0" presId="urn:microsoft.com/office/officeart/2005/8/layout/hList1"/>
    <dgm:cxn modelId="{C43D4181-9E2E-42B4-B66B-CD0A907ACD8A}" type="presOf" srcId="{B344C148-5880-4007-9E70-264847F65781}" destId="{A65786D7-D981-4223-9EA4-9DCA3F04ABF7}" srcOrd="0" destOrd="0" presId="urn:microsoft.com/office/officeart/2005/8/layout/hList1"/>
    <dgm:cxn modelId="{C7024988-5CDA-49CC-A4BF-30301E713BDA}" type="presOf" srcId="{1DDCF47C-1BBA-4DD1-BD5F-80CA50B995E7}" destId="{5DCEB731-0DEC-4BA1-A88E-6C480AA3AEA2}" srcOrd="0" destOrd="0" presId="urn:microsoft.com/office/officeart/2005/8/layout/hList1"/>
    <dgm:cxn modelId="{E3D28089-3E2F-4E55-92CB-DC22B53BF3F1}" srcId="{57E03987-C9B3-4059-B7DC-25C341C9818F}" destId="{1DDCF47C-1BBA-4DD1-BD5F-80CA50B995E7}" srcOrd="0" destOrd="0" parTransId="{1C2C3C4C-B28F-49ED-AA63-21F8DB18751F}" sibTransId="{C00BF173-F5AE-408F-8BA3-6712290D2957}"/>
    <dgm:cxn modelId="{94B17190-11D7-42F9-ADBD-D1CEC734C068}" type="presOf" srcId="{9CC4D1C1-4CEE-4D59-AA6B-9CF14806CA36}" destId="{2FD32A24-5462-458B-B7CC-FB1680D0F500}" srcOrd="0" destOrd="0" presId="urn:microsoft.com/office/officeart/2005/8/layout/hList1"/>
    <dgm:cxn modelId="{FD4E2795-A0B6-42E1-B6C7-02C6D63AA069}" srcId="{B344C148-5880-4007-9E70-264847F65781}" destId="{57E03987-C9B3-4059-B7DC-25C341C9818F}" srcOrd="4" destOrd="0" parTransId="{6E6B8B20-BD04-4410-97CD-F3612DDB8E24}" sibTransId="{7D2B4EB7-F285-4F3D-BDBE-2B71D7736F4A}"/>
    <dgm:cxn modelId="{1496FA99-B487-43BE-9301-3CC126693A05}" type="presOf" srcId="{4084416C-3E21-44FC-9D66-1BEFAC5E8345}" destId="{69931394-EDAF-439C-854C-E933CEBEA312}" srcOrd="0" destOrd="3" presId="urn:microsoft.com/office/officeart/2005/8/layout/hList1"/>
    <dgm:cxn modelId="{2B8FA49B-D0B9-406B-8DFA-6DAD3B2B2732}" type="presOf" srcId="{CB460DA3-F80B-4345-9B68-521A5AA2030E}" destId="{25344411-20AA-44F1-83FF-D49A901F25B6}" srcOrd="0" destOrd="0" presId="urn:microsoft.com/office/officeart/2005/8/layout/hList1"/>
    <dgm:cxn modelId="{448CC7A7-DB40-44CD-A672-6E9E6181EE88}" type="presOf" srcId="{2F3380EC-BE64-4F72-98F2-596A997A2D62}" destId="{7283CA0B-2E05-4F75-87D7-013E2E0AB91D}" srcOrd="0" destOrd="2" presId="urn:microsoft.com/office/officeart/2005/8/layout/hList1"/>
    <dgm:cxn modelId="{D7C16AB3-129A-4446-A97B-BE41A3262745}" type="presOf" srcId="{CCF94CBB-9AD9-4954-9042-5B9C92C562FC}" destId="{5DCEB731-0DEC-4BA1-A88E-6C480AA3AEA2}" srcOrd="0" destOrd="1" presId="urn:microsoft.com/office/officeart/2005/8/layout/hList1"/>
    <dgm:cxn modelId="{D84BD6B7-B862-480C-B8B1-0F75E9CFFC9A}" type="presOf" srcId="{F0087F38-5758-45DD-A9BB-8411D8EC37AF}" destId="{AAAEEA29-26AF-4B67-8003-7F1BB20ED3F2}" srcOrd="0" destOrd="0" presId="urn:microsoft.com/office/officeart/2005/8/layout/hList1"/>
    <dgm:cxn modelId="{3AEDB7B8-2E67-41A4-94CF-AAE909193B1B}" srcId="{B344C148-5880-4007-9E70-264847F65781}" destId="{9CC4D1C1-4CEE-4D59-AA6B-9CF14806CA36}" srcOrd="0" destOrd="0" parTransId="{632919EF-25AE-4CE9-A5D2-D6B6982273B4}" sibTransId="{18AC0A48-C9F3-4A51-8C28-10CF6A8929D1}"/>
    <dgm:cxn modelId="{64B1EFC0-61ED-4ABE-9058-8ABB43A71AAD}" srcId="{57E03987-C9B3-4059-B7DC-25C341C9818F}" destId="{CCF94CBB-9AD9-4954-9042-5B9C92C562FC}" srcOrd="1" destOrd="0" parTransId="{E502E591-FCD4-4F72-8460-AFD83C7FED50}" sibTransId="{0132C424-7EC8-4761-9D69-70CF3A1D8BDF}"/>
    <dgm:cxn modelId="{1D475CC2-BE98-4EE2-A8A2-1487EE22F890}" type="presOf" srcId="{9AE93805-2101-4727-B774-CC5C241A9BBE}" destId="{7283CA0B-2E05-4F75-87D7-013E2E0AB91D}" srcOrd="0" destOrd="1" presId="urn:microsoft.com/office/officeart/2005/8/layout/hList1"/>
    <dgm:cxn modelId="{BBFD51CB-154F-4060-BF49-6B4D12A2CA6E}" type="presOf" srcId="{3853F492-FAAE-4FB5-BB40-F0E896B77DA6}" destId="{69931394-EDAF-439C-854C-E933CEBEA312}" srcOrd="0" destOrd="4" presId="urn:microsoft.com/office/officeart/2005/8/layout/hList1"/>
    <dgm:cxn modelId="{C57A17D0-5E02-4E9C-A45E-3894710C6249}" srcId="{9CC4D1C1-4CEE-4D59-AA6B-9CF14806CA36}" destId="{F3BFCD87-5EF0-4572-87DC-8702D2FB7C75}" srcOrd="2" destOrd="0" parTransId="{EE3A7AA4-1B83-4A96-B2DE-D6B805F26B0B}" sibTransId="{286FE830-32C1-4234-895E-A650314E449A}"/>
    <dgm:cxn modelId="{AEC93CD8-E4FD-4876-A9F3-20D95B2006D2}" srcId="{9CC4D1C1-4CEE-4D59-AA6B-9CF14806CA36}" destId="{299F0F01-6BF5-40F3-9A55-E9161E1279E4}" srcOrd="0" destOrd="0" parTransId="{9551816A-5E4C-407D-A4F0-46CEE3E0E1FA}" sibTransId="{BCAEE4D0-D506-4990-93B2-2C00C3FBDDE8}"/>
    <dgm:cxn modelId="{7ED886D9-AA24-4EC9-ABEE-0CEAC6FF68ED}" srcId="{92EC0EE1-A072-4ACF-B506-F2B04D89AB92}" destId="{FE763C95-AE7F-4249-A6DC-9589DDD85AC2}" srcOrd="0" destOrd="0" parTransId="{63935564-1C85-492A-AC3E-9B3F06B03CF6}" sibTransId="{78E8BA8C-1FCF-4CCD-879E-A2D2F2349650}"/>
    <dgm:cxn modelId="{D38BD9DA-2475-4683-9A04-F64BFD6C8639}" srcId="{AC7A1B66-79A4-4858-8F15-9C2D1781FB0D}" destId="{F0087F38-5758-45DD-A9BB-8411D8EC37AF}" srcOrd="0" destOrd="0" parTransId="{61244DA9-5587-409A-87B7-FF3FC6E9BF84}" sibTransId="{DAFE4B4C-9351-45B5-8C93-6978B23F12FA}"/>
    <dgm:cxn modelId="{AC43B3DD-4034-4603-BC61-F59A09B9C393}" srcId="{B344C148-5880-4007-9E70-264847F65781}" destId="{92EC0EE1-A072-4ACF-B506-F2B04D89AB92}" srcOrd="3" destOrd="0" parTransId="{0FCF7D40-D4FA-4083-9C54-A936B5699BE2}" sibTransId="{6A380B43-BFB8-42EF-A18A-04C135FC23CA}"/>
    <dgm:cxn modelId="{7B7D42DE-24A5-448C-B4AC-5F2FD510AF0E}" srcId="{CB460DA3-F80B-4345-9B68-521A5AA2030E}" destId="{9AE93805-2101-4727-B774-CC5C241A9BBE}" srcOrd="1" destOrd="0" parTransId="{AC6E060F-103E-42B5-8A54-FE15F21FC487}" sibTransId="{D70646D6-B52E-4515-B6DC-BAFA2D880F24}"/>
    <dgm:cxn modelId="{7674E4EA-7B5E-4B2B-B562-29A9BA6FD891}" srcId="{CB460DA3-F80B-4345-9B68-521A5AA2030E}" destId="{26084D4E-3B88-4A96-B966-C29AB8DDF564}" srcOrd="0" destOrd="0" parTransId="{645E5BC5-0FFF-4408-9C2D-7441AE43F2CA}" sibTransId="{F770FAEA-ED85-4964-9CF5-8C63CF376F44}"/>
    <dgm:cxn modelId="{64D818EB-20EA-4388-8004-F8A21855FA8C}" type="presOf" srcId="{299F0F01-6BF5-40F3-9A55-E9161E1279E4}" destId="{69931394-EDAF-439C-854C-E933CEBEA312}" srcOrd="0" destOrd="0" presId="urn:microsoft.com/office/officeart/2005/8/layout/hList1"/>
    <dgm:cxn modelId="{12AD58EF-7B33-4BBF-8A53-0D60D9D29EAA}" type="presOf" srcId="{AC7A1B66-79A4-4858-8F15-9C2D1781FB0D}" destId="{0CC8EFA7-07CA-4797-A8B4-A0CFF734B32E}" srcOrd="0" destOrd="0" presId="urn:microsoft.com/office/officeart/2005/8/layout/hList1"/>
    <dgm:cxn modelId="{4E06CDF3-5C1D-4DF9-B1EB-62946C4CE15F}" srcId="{CB460DA3-F80B-4345-9B68-521A5AA2030E}" destId="{F586EC3A-1C2A-41E4-918A-64ADE5EF79DC}" srcOrd="3" destOrd="0" parTransId="{3617AD4A-335F-4176-BF95-36B7016174E3}" sibTransId="{17402F5C-2D4A-48D9-A526-8125302CEDA1}"/>
    <dgm:cxn modelId="{3BD106F6-2D37-4A99-944C-FB84F11DFA32}" type="presOf" srcId="{F3BFCD87-5EF0-4572-87DC-8702D2FB7C75}" destId="{69931394-EDAF-439C-854C-E933CEBEA312}" srcOrd="0" destOrd="2" presId="urn:microsoft.com/office/officeart/2005/8/layout/hList1"/>
    <dgm:cxn modelId="{1EC55FAD-DD86-4944-AC18-6774F0FA33EC}" type="presParOf" srcId="{A65786D7-D981-4223-9EA4-9DCA3F04ABF7}" destId="{6729C7AB-90EC-43C9-864B-95D28E15C5DD}" srcOrd="0" destOrd="0" presId="urn:microsoft.com/office/officeart/2005/8/layout/hList1"/>
    <dgm:cxn modelId="{B7DB89E9-062C-48E5-AB05-16F333681836}" type="presParOf" srcId="{6729C7AB-90EC-43C9-864B-95D28E15C5DD}" destId="{2FD32A24-5462-458B-B7CC-FB1680D0F500}" srcOrd="0" destOrd="0" presId="urn:microsoft.com/office/officeart/2005/8/layout/hList1"/>
    <dgm:cxn modelId="{311F11A7-A881-42AC-8A98-AC827404EC8B}" type="presParOf" srcId="{6729C7AB-90EC-43C9-864B-95D28E15C5DD}" destId="{69931394-EDAF-439C-854C-E933CEBEA312}" srcOrd="1" destOrd="0" presId="urn:microsoft.com/office/officeart/2005/8/layout/hList1"/>
    <dgm:cxn modelId="{114BFF78-D4AE-4C22-A5FB-226C2403D82A}" type="presParOf" srcId="{A65786D7-D981-4223-9EA4-9DCA3F04ABF7}" destId="{F0851ADA-2383-4442-9E60-31170712B363}" srcOrd="1" destOrd="0" presId="urn:microsoft.com/office/officeart/2005/8/layout/hList1"/>
    <dgm:cxn modelId="{FAE52103-D067-4276-AE79-37EF08ACE27D}" type="presParOf" srcId="{A65786D7-D981-4223-9EA4-9DCA3F04ABF7}" destId="{FBFA2331-B265-4162-A6A7-A3DD89DE5C4E}" srcOrd="2" destOrd="0" presId="urn:microsoft.com/office/officeart/2005/8/layout/hList1"/>
    <dgm:cxn modelId="{ABC6DFF3-14C8-41CF-B617-E8BDC464E79E}" type="presParOf" srcId="{FBFA2331-B265-4162-A6A7-A3DD89DE5C4E}" destId="{25344411-20AA-44F1-83FF-D49A901F25B6}" srcOrd="0" destOrd="0" presId="urn:microsoft.com/office/officeart/2005/8/layout/hList1"/>
    <dgm:cxn modelId="{94024768-F97A-4F0C-9970-1408B99C0170}" type="presParOf" srcId="{FBFA2331-B265-4162-A6A7-A3DD89DE5C4E}" destId="{7283CA0B-2E05-4F75-87D7-013E2E0AB91D}" srcOrd="1" destOrd="0" presId="urn:microsoft.com/office/officeart/2005/8/layout/hList1"/>
    <dgm:cxn modelId="{DADE27DC-61D7-4147-85AD-B7BB54B14B74}" type="presParOf" srcId="{A65786D7-D981-4223-9EA4-9DCA3F04ABF7}" destId="{26C867EA-CE20-4237-8165-71A16D008C7A}" srcOrd="3" destOrd="0" presId="urn:microsoft.com/office/officeart/2005/8/layout/hList1"/>
    <dgm:cxn modelId="{797F6379-39B7-4C33-86E8-08E0A76552B3}" type="presParOf" srcId="{A65786D7-D981-4223-9EA4-9DCA3F04ABF7}" destId="{9F3A697A-81A7-480D-B8FC-8212B47CE5CC}" srcOrd="4" destOrd="0" presId="urn:microsoft.com/office/officeart/2005/8/layout/hList1"/>
    <dgm:cxn modelId="{AA64B931-9CDF-4B34-A99A-85096FD1758A}" type="presParOf" srcId="{9F3A697A-81A7-480D-B8FC-8212B47CE5CC}" destId="{0CC8EFA7-07CA-4797-A8B4-A0CFF734B32E}" srcOrd="0" destOrd="0" presId="urn:microsoft.com/office/officeart/2005/8/layout/hList1"/>
    <dgm:cxn modelId="{5AA26864-B49F-41A8-8089-F2DCF8273438}" type="presParOf" srcId="{9F3A697A-81A7-480D-B8FC-8212B47CE5CC}" destId="{AAAEEA29-26AF-4B67-8003-7F1BB20ED3F2}" srcOrd="1" destOrd="0" presId="urn:microsoft.com/office/officeart/2005/8/layout/hList1"/>
    <dgm:cxn modelId="{6C3338DE-CE1A-4A8B-8443-4DCA4748223B}" type="presParOf" srcId="{A65786D7-D981-4223-9EA4-9DCA3F04ABF7}" destId="{5A5CE8FE-17B5-4999-877B-4C838D600C9C}" srcOrd="5" destOrd="0" presId="urn:microsoft.com/office/officeart/2005/8/layout/hList1"/>
    <dgm:cxn modelId="{6AEB2F2E-45D0-4464-ABB3-32EBB9DD6F21}" type="presParOf" srcId="{A65786D7-D981-4223-9EA4-9DCA3F04ABF7}" destId="{D198D1FE-99EA-466B-99FA-C11725F1918B}" srcOrd="6" destOrd="0" presId="urn:microsoft.com/office/officeart/2005/8/layout/hList1"/>
    <dgm:cxn modelId="{F53FF62A-05BA-480D-AC03-FC60E7C81051}" type="presParOf" srcId="{D198D1FE-99EA-466B-99FA-C11725F1918B}" destId="{AA3AFDB0-1815-47ED-90B1-ED47812C5031}" srcOrd="0" destOrd="0" presId="urn:microsoft.com/office/officeart/2005/8/layout/hList1"/>
    <dgm:cxn modelId="{787D727F-BB8C-469A-96E6-01FFEBB2FD6C}" type="presParOf" srcId="{D198D1FE-99EA-466B-99FA-C11725F1918B}" destId="{C9F31E46-6F22-4C8A-9307-D5F062251F96}" srcOrd="1" destOrd="0" presId="urn:microsoft.com/office/officeart/2005/8/layout/hList1"/>
    <dgm:cxn modelId="{5BA538F0-FD36-488E-BAC2-EF6FA1DE2B70}" type="presParOf" srcId="{A65786D7-D981-4223-9EA4-9DCA3F04ABF7}" destId="{804DF596-30BA-4B05-9B22-800CE1B1CE16}" srcOrd="7" destOrd="0" presId="urn:microsoft.com/office/officeart/2005/8/layout/hList1"/>
    <dgm:cxn modelId="{4054EDE7-4944-4634-8FC3-823F0E22F732}" type="presParOf" srcId="{A65786D7-D981-4223-9EA4-9DCA3F04ABF7}" destId="{9DAE306F-28A8-4D4D-AE33-64F040F623E6}" srcOrd="8" destOrd="0" presId="urn:microsoft.com/office/officeart/2005/8/layout/hList1"/>
    <dgm:cxn modelId="{A5772364-FF84-467B-9637-6B9AA2B4FB20}" type="presParOf" srcId="{9DAE306F-28A8-4D4D-AE33-64F040F623E6}" destId="{F3CBE9E2-5C79-47DA-9C02-C809AEE96FEE}" srcOrd="0" destOrd="0" presId="urn:microsoft.com/office/officeart/2005/8/layout/hList1"/>
    <dgm:cxn modelId="{00F7B986-CE40-42C0-8AE4-EA9BB73CDDA8}" type="presParOf" srcId="{9DAE306F-28A8-4D4D-AE33-64F040F623E6}" destId="{5DCEB731-0DEC-4BA1-A88E-6C480AA3AE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8B132-7068-4EDC-B668-05D25D8E6A31}">
      <dsp:nvSpPr>
        <dsp:cNvPr id="0" name=""/>
        <dsp:cNvSpPr/>
      </dsp:nvSpPr>
      <dsp:spPr>
        <a:xfrm>
          <a:off x="12845" y="278182"/>
          <a:ext cx="1522305" cy="4935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>
              <a:solidFill>
                <a:schemeClr val="tx1"/>
              </a:solidFill>
              <a:latin typeface="Calibri"/>
            </a:rPr>
            <a:t>IROP</a:t>
          </a:r>
          <a:endParaRPr lang="cs-CZ" sz="2200" b="1" kern="1200">
            <a:solidFill>
              <a:schemeClr val="tx1"/>
            </a:solidFill>
          </a:endParaRPr>
        </a:p>
      </dsp:txBody>
      <dsp:txXfrm>
        <a:off x="12845" y="278182"/>
        <a:ext cx="1522305" cy="493584"/>
      </dsp:txXfrm>
    </dsp:sp>
    <dsp:sp modelId="{45495CBD-683A-4C10-AF3A-AD9620B5208B}">
      <dsp:nvSpPr>
        <dsp:cNvPr id="0" name=""/>
        <dsp:cNvSpPr/>
      </dsp:nvSpPr>
      <dsp:spPr>
        <a:xfrm>
          <a:off x="12845" y="771766"/>
          <a:ext cx="1522305" cy="21860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>
              <a:latin typeface="Calibri"/>
            </a:rPr>
            <a:t>25 mld. Kč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>
              <a:latin typeface="Calibri"/>
            </a:rPr>
            <a:t>MŠ, ZŠ, veřejná prostranství, kultura a cestovní ruch</a:t>
          </a:r>
        </a:p>
      </dsp:txBody>
      <dsp:txXfrm>
        <a:off x="12845" y="771766"/>
        <a:ext cx="1522305" cy="2186027"/>
      </dsp:txXfrm>
    </dsp:sp>
    <dsp:sp modelId="{7468ACEA-A272-4F31-86F0-8D28F3AC8451}">
      <dsp:nvSpPr>
        <dsp:cNvPr id="0" name=""/>
        <dsp:cNvSpPr/>
      </dsp:nvSpPr>
      <dsp:spPr>
        <a:xfrm>
          <a:off x="1748273" y="278182"/>
          <a:ext cx="1522305" cy="4935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>
              <a:solidFill>
                <a:schemeClr val="tx1"/>
              </a:solidFill>
              <a:latin typeface="Calibri"/>
            </a:rPr>
            <a:t>OP D</a:t>
          </a:r>
          <a:endParaRPr lang="cs-CZ" sz="2200" b="1" kern="1200">
            <a:solidFill>
              <a:schemeClr val="tx1"/>
            </a:solidFill>
          </a:endParaRPr>
        </a:p>
      </dsp:txBody>
      <dsp:txXfrm>
        <a:off x="1748273" y="278182"/>
        <a:ext cx="1522305" cy="493584"/>
      </dsp:txXfrm>
    </dsp:sp>
    <dsp:sp modelId="{2D0A4952-37B5-4929-BFAC-33B8F8B285A2}">
      <dsp:nvSpPr>
        <dsp:cNvPr id="0" name=""/>
        <dsp:cNvSpPr/>
      </dsp:nvSpPr>
      <dsp:spPr>
        <a:xfrm>
          <a:off x="1748273" y="771766"/>
          <a:ext cx="1522305" cy="21860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11,1 mld. Kč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>
              <a:latin typeface="Calibri"/>
            </a:rPr>
            <a:t>Inteligentní dopravní systémy, infrastruktura drážní dopravy</a:t>
          </a:r>
        </a:p>
      </dsp:txBody>
      <dsp:txXfrm>
        <a:off x="1748273" y="771766"/>
        <a:ext cx="1522305" cy="2186027"/>
      </dsp:txXfrm>
    </dsp:sp>
    <dsp:sp modelId="{4E436CF4-2988-4734-89CC-67B50ED29175}">
      <dsp:nvSpPr>
        <dsp:cNvPr id="0" name=""/>
        <dsp:cNvSpPr/>
      </dsp:nvSpPr>
      <dsp:spPr>
        <a:xfrm>
          <a:off x="3470259" y="278182"/>
          <a:ext cx="1522305" cy="4935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>
              <a:solidFill>
                <a:schemeClr val="tx1"/>
              </a:solidFill>
              <a:latin typeface="Calibri"/>
            </a:rPr>
            <a:t>OP TAK</a:t>
          </a:r>
          <a:endParaRPr lang="cs-CZ" sz="2200" b="1" kern="1200">
            <a:solidFill>
              <a:schemeClr val="tx1"/>
            </a:solidFill>
          </a:endParaRPr>
        </a:p>
      </dsp:txBody>
      <dsp:txXfrm>
        <a:off x="3470259" y="278182"/>
        <a:ext cx="1522305" cy="493584"/>
      </dsp:txXfrm>
    </dsp:sp>
    <dsp:sp modelId="{5C9F64F7-7812-44C1-B9E4-BE1967530EF2}">
      <dsp:nvSpPr>
        <dsp:cNvPr id="0" name=""/>
        <dsp:cNvSpPr/>
      </dsp:nvSpPr>
      <dsp:spPr>
        <a:xfrm>
          <a:off x="3483701" y="771766"/>
          <a:ext cx="1522305" cy="21860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>
              <a:latin typeface="Calibri"/>
            </a:rPr>
            <a:t>1,5 mld. Kč + alokace v kombinovaných výzvách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>
              <a:latin typeface="Calibri"/>
            </a:rPr>
            <a:t>Národní</a:t>
          </a:r>
          <a:r>
            <a:rPr lang="cs-CZ" sz="1400" kern="1200"/>
            <a:t> energetické sítě</a:t>
          </a:r>
          <a:r>
            <a:rPr lang="cs-CZ" sz="1400" kern="1200">
              <a:latin typeface="Calibri"/>
            </a:rPr>
            <a:t>, posílení výzkumných a inovačních kapacit</a:t>
          </a:r>
          <a:endParaRPr lang="cs-CZ" sz="1400" kern="1200"/>
        </a:p>
      </dsp:txBody>
      <dsp:txXfrm>
        <a:off x="3483701" y="771766"/>
        <a:ext cx="1522305" cy="2186027"/>
      </dsp:txXfrm>
    </dsp:sp>
    <dsp:sp modelId="{5018526A-0551-4339-B0DC-F5636E4CE4DC}">
      <dsp:nvSpPr>
        <dsp:cNvPr id="0" name=""/>
        <dsp:cNvSpPr/>
      </dsp:nvSpPr>
      <dsp:spPr>
        <a:xfrm>
          <a:off x="5219129" y="278182"/>
          <a:ext cx="1522305" cy="4935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>
              <a:solidFill>
                <a:schemeClr val="tx1"/>
              </a:solidFill>
              <a:latin typeface="Calibri"/>
            </a:rPr>
            <a:t>OP JAK</a:t>
          </a:r>
        </a:p>
      </dsp:txBody>
      <dsp:txXfrm>
        <a:off x="5219129" y="278182"/>
        <a:ext cx="1522305" cy="493584"/>
      </dsp:txXfrm>
    </dsp:sp>
    <dsp:sp modelId="{04633747-221F-4E0A-BDD2-E292DE29DD61}">
      <dsp:nvSpPr>
        <dsp:cNvPr id="0" name=""/>
        <dsp:cNvSpPr/>
      </dsp:nvSpPr>
      <dsp:spPr>
        <a:xfrm>
          <a:off x="5219129" y="771766"/>
          <a:ext cx="1522305" cy="21860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>
              <a:latin typeface="Calibri"/>
            </a:rPr>
            <a:t>Min. 2 % z celkové alokace OP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>
              <a:latin typeface="Calibri"/>
            </a:rPr>
            <a:t>Dlouhodobá </a:t>
          </a:r>
          <a:r>
            <a:rPr lang="cs-CZ" sz="1600" kern="1200" err="1">
              <a:latin typeface="Calibri"/>
            </a:rPr>
            <a:t>mezisektrorová</a:t>
          </a:r>
          <a:r>
            <a:rPr lang="cs-CZ" sz="1600" kern="1200">
              <a:latin typeface="Calibri"/>
            </a:rPr>
            <a:t> spolupráce</a:t>
          </a:r>
        </a:p>
      </dsp:txBody>
      <dsp:txXfrm>
        <a:off x="5219129" y="771766"/>
        <a:ext cx="1522305" cy="2186027"/>
      </dsp:txXfrm>
    </dsp:sp>
    <dsp:sp modelId="{597B24F7-1A2F-4CA6-B6FC-5ABF15B69DDC}">
      <dsp:nvSpPr>
        <dsp:cNvPr id="0" name=""/>
        <dsp:cNvSpPr/>
      </dsp:nvSpPr>
      <dsp:spPr>
        <a:xfrm>
          <a:off x="6954557" y="278182"/>
          <a:ext cx="1522305" cy="4935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>
              <a:solidFill>
                <a:schemeClr val="tx1"/>
              </a:solidFill>
              <a:latin typeface="Calibri"/>
            </a:rPr>
            <a:t>OP ŽP</a:t>
          </a:r>
        </a:p>
      </dsp:txBody>
      <dsp:txXfrm>
        <a:off x="6954557" y="278182"/>
        <a:ext cx="1522305" cy="493584"/>
      </dsp:txXfrm>
    </dsp:sp>
    <dsp:sp modelId="{A03E3263-0AB7-4C9E-91E8-C9C910CF963F}">
      <dsp:nvSpPr>
        <dsp:cNvPr id="0" name=""/>
        <dsp:cNvSpPr/>
      </dsp:nvSpPr>
      <dsp:spPr>
        <a:xfrm>
          <a:off x="6954557" y="771766"/>
          <a:ext cx="1522305" cy="21860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>
              <a:latin typeface="Calibri"/>
            </a:rPr>
            <a:t>2,25 mld. Kč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>
              <a:latin typeface="Calibri"/>
            </a:rPr>
            <a:t>Protipovodňová opatření, energetické úspory</a:t>
          </a:r>
          <a:endParaRPr lang="cs-CZ" sz="1600" kern="1200"/>
        </a:p>
      </dsp:txBody>
      <dsp:txXfrm>
        <a:off x="6954557" y="771766"/>
        <a:ext cx="1522305" cy="2186027"/>
      </dsp:txXfrm>
    </dsp:sp>
    <dsp:sp modelId="{98B156C5-2FEC-472E-B743-9FE52944FA6B}">
      <dsp:nvSpPr>
        <dsp:cNvPr id="0" name=""/>
        <dsp:cNvSpPr/>
      </dsp:nvSpPr>
      <dsp:spPr>
        <a:xfrm>
          <a:off x="8689985" y="278182"/>
          <a:ext cx="1522305" cy="4935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i="0" kern="1200">
              <a:solidFill>
                <a:schemeClr val="tx1">
                  <a:lumMod val="50000"/>
                  <a:lumOff val="50000"/>
                </a:schemeClr>
              </a:solidFill>
              <a:latin typeface="Calibri"/>
            </a:rPr>
            <a:t>OP Z+</a:t>
          </a:r>
        </a:p>
      </dsp:txBody>
      <dsp:txXfrm>
        <a:off x="8689985" y="278182"/>
        <a:ext cx="1522305" cy="493584"/>
      </dsp:txXfrm>
    </dsp:sp>
    <dsp:sp modelId="{56F41FE5-AA0C-40F4-9B0D-0D9522879DCF}">
      <dsp:nvSpPr>
        <dsp:cNvPr id="0" name=""/>
        <dsp:cNvSpPr/>
      </dsp:nvSpPr>
      <dsp:spPr>
        <a:xfrm>
          <a:off x="8689985" y="771766"/>
          <a:ext cx="1522305" cy="21860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i="0" kern="1200">
              <a:solidFill>
                <a:schemeClr val="tx1"/>
              </a:solidFill>
              <a:latin typeface="Calibri"/>
            </a:rPr>
            <a:t>1 % </a:t>
          </a:r>
          <a:r>
            <a:rPr lang="cs-CZ" sz="1600" i="0" kern="1200">
              <a:solidFill>
                <a:schemeClr val="tx1"/>
              </a:solidFill>
            </a:rPr>
            <a:t>z </a:t>
          </a:r>
          <a:r>
            <a:rPr lang="cs-CZ" sz="1600" i="0" kern="1200">
              <a:solidFill>
                <a:schemeClr val="tx1"/>
              </a:solidFill>
              <a:latin typeface="Calibri"/>
            </a:rPr>
            <a:t>celkové alokace</a:t>
          </a:r>
          <a:r>
            <a:rPr lang="cs-CZ" sz="1600" i="0" kern="1200">
              <a:solidFill>
                <a:schemeClr val="tx1"/>
              </a:solidFill>
            </a:rPr>
            <a:t> OP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i="0" kern="1200">
              <a:solidFill>
                <a:schemeClr val="tx1"/>
              </a:solidFill>
              <a:latin typeface="Calibri"/>
            </a:rPr>
            <a:t>Trh práce, sociální začleňování</a:t>
          </a:r>
        </a:p>
      </dsp:txBody>
      <dsp:txXfrm>
        <a:off x="8689985" y="771766"/>
        <a:ext cx="1522305" cy="2186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32A24-5462-458B-B7CC-FB1680D0F500}">
      <dsp:nvSpPr>
        <dsp:cNvPr id="0" name=""/>
        <dsp:cNvSpPr/>
      </dsp:nvSpPr>
      <dsp:spPr>
        <a:xfrm>
          <a:off x="3668" y="44367"/>
          <a:ext cx="1406342" cy="430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cs-CZ" sz="1800" b="1" i="0" u="none" strike="noStrike" kern="1200" cap="none" baseline="0" noProof="0" dirty="0">
              <a:latin typeface="Arial" panose="020B0604020202020204" pitchFamily="34" charset="0"/>
              <a:cs typeface="Arial" panose="020B0604020202020204" pitchFamily="34" charset="0"/>
            </a:rPr>
            <a:t>IROP</a:t>
          </a:r>
          <a:endParaRPr lang="cs-CZ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8" y="44367"/>
        <a:ext cx="1406342" cy="430340"/>
      </dsp:txXfrm>
    </dsp:sp>
    <dsp:sp modelId="{69931394-EDAF-439C-854C-E933CEBEA312}">
      <dsp:nvSpPr>
        <dsp:cNvPr id="0" name=""/>
        <dsp:cNvSpPr/>
      </dsp:nvSpPr>
      <dsp:spPr>
        <a:xfrm>
          <a:off x="3668" y="474707"/>
          <a:ext cx="1406342" cy="154818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>
              <a:latin typeface="Arial" panose="020B0604020202020204" pitchFamily="34" charset="0"/>
              <a:cs typeface="Arial" panose="020B0604020202020204" pitchFamily="34" charset="0"/>
            </a:rPr>
            <a:t>bezpečnost v dopravě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err="1">
              <a:latin typeface="Arial" panose="020B0604020202020204" pitchFamily="34" charset="0"/>
              <a:cs typeface="Arial" panose="020B0604020202020204" pitchFamily="34" charset="0"/>
            </a:rPr>
            <a:t>cyklodoprava</a:t>
          </a:r>
          <a:endParaRPr lang="cs-CZ" sz="1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>
              <a:latin typeface="Arial" panose="020B0604020202020204" pitchFamily="34" charset="0"/>
              <a:cs typeface="Arial" panose="020B0604020202020204" pitchFamily="34" charset="0"/>
            </a:rPr>
            <a:t>veřejná prostranství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>
              <a:latin typeface="Arial" panose="020B0604020202020204" pitchFamily="34" charset="0"/>
              <a:cs typeface="Arial" panose="020B0604020202020204" pitchFamily="34" charset="0"/>
            </a:rPr>
            <a:t>podpora SDH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>
              <a:latin typeface="Arial" panose="020B0604020202020204" pitchFamily="34" charset="0"/>
              <a:cs typeface="Arial" panose="020B0604020202020204" pitchFamily="34" charset="0"/>
            </a:rPr>
            <a:t>mateřské a základní školy</a:t>
          </a:r>
        </a:p>
      </dsp:txBody>
      <dsp:txXfrm>
        <a:off x="3668" y="474707"/>
        <a:ext cx="1406342" cy="1548180"/>
      </dsp:txXfrm>
    </dsp:sp>
    <dsp:sp modelId="{25344411-20AA-44F1-83FF-D49A901F25B6}">
      <dsp:nvSpPr>
        <dsp:cNvPr id="0" name=""/>
        <dsp:cNvSpPr/>
      </dsp:nvSpPr>
      <dsp:spPr>
        <a:xfrm>
          <a:off x="1606899" y="44367"/>
          <a:ext cx="1406342" cy="430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cs-CZ" sz="1800" b="1" kern="1200">
              <a:latin typeface="Arial" panose="020B0604020202020204" pitchFamily="34" charset="0"/>
              <a:cs typeface="Arial" panose="020B0604020202020204" pitchFamily="34" charset="0"/>
            </a:rPr>
            <a:t>OP Z+</a:t>
          </a:r>
        </a:p>
      </dsp:txBody>
      <dsp:txXfrm>
        <a:off x="1606899" y="44367"/>
        <a:ext cx="1406342" cy="430340"/>
      </dsp:txXfrm>
    </dsp:sp>
    <dsp:sp modelId="{7283CA0B-2E05-4F75-87D7-013E2E0AB91D}">
      <dsp:nvSpPr>
        <dsp:cNvPr id="0" name=""/>
        <dsp:cNvSpPr/>
      </dsp:nvSpPr>
      <dsp:spPr>
        <a:xfrm>
          <a:off x="1606899" y="474707"/>
          <a:ext cx="1406342" cy="154818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>
              <a:latin typeface="Arial" panose="020B0604020202020204" pitchFamily="34" charset="0"/>
              <a:cs typeface="Arial" panose="020B0604020202020204" pitchFamily="34" charset="0"/>
            </a:rPr>
            <a:t>komunitní sociální práce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>
              <a:latin typeface="Arial" panose="020B0604020202020204" pitchFamily="34" charset="0"/>
              <a:cs typeface="Arial" panose="020B0604020202020204" pitchFamily="34" charset="0"/>
            </a:rPr>
            <a:t>neformální péče vč. paliativní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>
              <a:latin typeface="Arial" panose="020B0604020202020204" pitchFamily="34" charset="0"/>
              <a:cs typeface="Arial" panose="020B0604020202020204" pitchFamily="34" charset="0"/>
            </a:rPr>
            <a:t>zaměstnanecké programy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>
              <a:latin typeface="Arial" panose="020B0604020202020204" pitchFamily="34" charset="0"/>
              <a:cs typeface="Arial" panose="020B0604020202020204" pitchFamily="34" charset="0"/>
            </a:rPr>
            <a:t>posilování rodinných vazeb</a:t>
          </a:r>
        </a:p>
      </dsp:txBody>
      <dsp:txXfrm>
        <a:off x="1606899" y="474707"/>
        <a:ext cx="1406342" cy="1548180"/>
      </dsp:txXfrm>
    </dsp:sp>
    <dsp:sp modelId="{0CC8EFA7-07CA-4797-A8B4-A0CFF734B32E}">
      <dsp:nvSpPr>
        <dsp:cNvPr id="0" name=""/>
        <dsp:cNvSpPr/>
      </dsp:nvSpPr>
      <dsp:spPr>
        <a:xfrm>
          <a:off x="3210129" y="44367"/>
          <a:ext cx="1406342" cy="430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rial" panose="020B0604020202020204" pitchFamily="34" charset="0"/>
              <a:cs typeface="Arial" panose="020B0604020202020204" pitchFamily="34" charset="0"/>
            </a:rPr>
            <a:t> OP ŽP</a:t>
          </a:r>
        </a:p>
      </dsp:txBody>
      <dsp:txXfrm>
        <a:off x="3210129" y="44367"/>
        <a:ext cx="1406342" cy="430340"/>
      </dsp:txXfrm>
    </dsp:sp>
    <dsp:sp modelId="{AAAEEA29-26AF-4B67-8003-7F1BB20ED3F2}">
      <dsp:nvSpPr>
        <dsp:cNvPr id="0" name=""/>
        <dsp:cNvSpPr/>
      </dsp:nvSpPr>
      <dsp:spPr>
        <a:xfrm>
          <a:off x="3210129" y="474707"/>
          <a:ext cx="1406342" cy="154818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energetická účinnost</a:t>
          </a:r>
        </a:p>
      </dsp:txBody>
      <dsp:txXfrm>
        <a:off x="3210129" y="474707"/>
        <a:ext cx="1406342" cy="1548180"/>
      </dsp:txXfrm>
    </dsp:sp>
    <dsp:sp modelId="{AA3AFDB0-1815-47ED-90B1-ED47812C5031}">
      <dsp:nvSpPr>
        <dsp:cNvPr id="0" name=""/>
        <dsp:cNvSpPr/>
      </dsp:nvSpPr>
      <dsp:spPr>
        <a:xfrm>
          <a:off x="4813359" y="44367"/>
          <a:ext cx="1406342" cy="430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cs-CZ" sz="2000" b="1" kern="1200">
              <a:latin typeface="Arial" panose="020B0604020202020204" pitchFamily="34" charset="0"/>
              <a:cs typeface="Arial" panose="020B0604020202020204" pitchFamily="34" charset="0"/>
            </a:rPr>
            <a:t>OP TAK</a:t>
          </a:r>
          <a:endParaRPr lang="cs-CZ" sz="1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3359" y="44367"/>
        <a:ext cx="1406342" cy="430340"/>
      </dsp:txXfrm>
    </dsp:sp>
    <dsp:sp modelId="{C9F31E46-6F22-4C8A-9307-D5F062251F96}">
      <dsp:nvSpPr>
        <dsp:cNvPr id="0" name=""/>
        <dsp:cNvSpPr/>
      </dsp:nvSpPr>
      <dsp:spPr>
        <a:xfrm>
          <a:off x="4813359" y="474707"/>
          <a:ext cx="1406342" cy="154818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nižší technologie MSP</a:t>
          </a:r>
        </a:p>
      </dsp:txBody>
      <dsp:txXfrm>
        <a:off x="4813359" y="474707"/>
        <a:ext cx="1406342" cy="1548180"/>
      </dsp:txXfrm>
    </dsp:sp>
    <dsp:sp modelId="{F3CBE9E2-5C79-47DA-9C02-C809AEE96FEE}">
      <dsp:nvSpPr>
        <dsp:cNvPr id="0" name=""/>
        <dsp:cNvSpPr/>
      </dsp:nvSpPr>
      <dsp:spPr>
        <a:xfrm>
          <a:off x="6416589" y="44367"/>
          <a:ext cx="1406342" cy="430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rial" panose="020B0604020202020204" pitchFamily="34" charset="0"/>
              <a:cs typeface="Arial" panose="020B0604020202020204" pitchFamily="34" charset="0"/>
            </a:rPr>
            <a:t>SP SZP</a:t>
          </a:r>
        </a:p>
      </dsp:txBody>
      <dsp:txXfrm>
        <a:off x="6416589" y="44367"/>
        <a:ext cx="1406342" cy="430340"/>
      </dsp:txXfrm>
    </dsp:sp>
    <dsp:sp modelId="{5DCEB731-0DEC-4BA1-A88E-6C480AA3AEA2}">
      <dsp:nvSpPr>
        <dsp:cNvPr id="0" name=""/>
        <dsp:cNvSpPr/>
      </dsp:nvSpPr>
      <dsp:spPr>
        <a:xfrm>
          <a:off x="6416589" y="474707"/>
          <a:ext cx="1406342" cy="1548180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přechodné období 2 roky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občanská vybavenost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>
              <a:latin typeface="Arial" panose="020B0604020202020204" pitchFamily="34" charset="0"/>
              <a:cs typeface="Arial" panose="020B0604020202020204" pitchFamily="34" charset="0"/>
            </a:rPr>
            <a:t>zázemí pro spolkovou činnost </a:t>
          </a:r>
        </a:p>
      </dsp:txBody>
      <dsp:txXfrm>
        <a:off x="6416589" y="474707"/>
        <a:ext cx="1406342" cy="1548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D2F35-B319-4C8C-88FC-0E251837AB70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1143000"/>
            <a:ext cx="535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E82A3-3005-483A-B85A-E44A56682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18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/>
              <a:t>Každé území má svá specifika, potřeby i potenciál</a:t>
            </a:r>
          </a:p>
          <a:p>
            <a:pPr marL="171450" indent="-171450">
              <a:buFontTx/>
              <a:buChar char="-"/>
            </a:pPr>
            <a:r>
              <a:rPr lang="cs-CZ"/>
              <a:t>Toto se snažíme zohlednit při nastavování regionální politiky a promítat ji do nástrojů MMR, dalších resortů i programů financovaných z evropských zdrojů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E82A3-3005-483A-B85A-E44A566824A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84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Území ČR pohledem aktuální regionální </a:t>
            </a:r>
            <a:r>
              <a:rPr lang="cs-CZ" dirty="0" err="1"/>
              <a:t>politky</a:t>
            </a:r>
            <a:r>
              <a:rPr lang="cs-CZ" dirty="0"/>
              <a:t> (Strategie regionálního rozvoje ČR 21+)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Metropole</a:t>
            </a:r>
          </a:p>
          <a:p>
            <a:pPr marL="171450" indent="-171450">
              <a:buFontTx/>
              <a:buChar char="-"/>
            </a:pPr>
            <a:r>
              <a:rPr lang="cs-CZ" dirty="0"/>
              <a:t>Praha, Brno, Ostrava a jejich zázemí</a:t>
            </a:r>
          </a:p>
          <a:p>
            <a:pPr marL="171450" indent="-171450">
              <a:buFontTx/>
              <a:buChar char="-"/>
            </a:pPr>
            <a:r>
              <a:rPr lang="cs-CZ" dirty="0"/>
              <a:t>Globálně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E82A3-3005-483A-B85A-E44A566824A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66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Přínosy práce z národní úrovně: </a:t>
            </a:r>
          </a:p>
          <a:p>
            <a:endParaRPr lang="cs-CZ"/>
          </a:p>
          <a:p>
            <a:r>
              <a:rPr lang="cs-CZ" b="1"/>
              <a:t>Tok informací</a:t>
            </a:r>
            <a:r>
              <a:rPr lang="cs-CZ" b="1" baseline="0"/>
              <a:t> </a:t>
            </a:r>
            <a:r>
              <a:rPr lang="cs-CZ" baseline="0"/>
              <a:t>– zlepšení komunikace mezi MMR a krajem, navázání pravidelné komunikace, </a:t>
            </a:r>
          </a:p>
          <a:p>
            <a:r>
              <a:rPr lang="cs-CZ" baseline="0"/>
              <a:t>přenos informací z národní úrovně do území, mapování potřeb, propojení s klíčovými aktéry na národní úrovni</a:t>
            </a:r>
            <a:r>
              <a:rPr lang="cs-CZ"/>
              <a:t> </a:t>
            </a:r>
            <a:endParaRPr lang="cs-CZ" baseline="0">
              <a:cs typeface="Calibri"/>
            </a:endParaRPr>
          </a:p>
          <a:p>
            <a:r>
              <a:rPr lang="cs-CZ" b="1" baseline="0"/>
              <a:t>Projektová příprava</a:t>
            </a:r>
            <a:r>
              <a:rPr lang="cs-CZ" b="1"/>
              <a:t> </a:t>
            </a:r>
            <a:r>
              <a:rPr lang="cs-CZ"/>
              <a:t>–</a:t>
            </a:r>
            <a:r>
              <a:rPr lang="cs-CZ" b="1"/>
              <a:t> </a:t>
            </a:r>
            <a:r>
              <a:rPr lang="cs-CZ" b="0" baseline="0"/>
              <a:t>aktivizace projektových záměrů v území</a:t>
            </a:r>
            <a:endParaRPr lang="cs-CZ" b="0" baseline="0">
              <a:cs typeface="Calibri"/>
            </a:endParaRPr>
          </a:p>
          <a:p>
            <a:r>
              <a:rPr lang="cs-CZ" b="1" baseline="0"/>
              <a:t>Partnerství </a:t>
            </a:r>
            <a:r>
              <a:rPr lang="cs-CZ" baseline="0"/>
              <a:t>–</a:t>
            </a:r>
            <a:r>
              <a:rPr lang="cs-CZ" b="1" baseline="0"/>
              <a:t> </a:t>
            </a:r>
            <a:r>
              <a:rPr lang="cs-CZ" b="0" baseline="0"/>
              <a:t>zlepšení vnímání národní úrovně v území; MMR jako partner, nastavení dobrých vztahů v území</a:t>
            </a:r>
            <a:r>
              <a:rPr lang="cs-CZ"/>
              <a:t> </a:t>
            </a:r>
            <a:endParaRPr lang="cs-CZ" b="0" baseline="0">
              <a:cs typeface="Calibri"/>
            </a:endParaRPr>
          </a:p>
          <a:p>
            <a:r>
              <a:rPr lang="cs-CZ" b="1" baseline="0"/>
              <a:t>Hodnocení </a:t>
            </a:r>
            <a:r>
              <a:rPr lang="cs-CZ" b="0" baseline="0"/>
              <a:t>– spolupráce při monitoringu naplňování AP SRR, dosažení cílů SRR 21+; možnost využití fondů EU 21–27; nové nástroje, komunitární programy</a:t>
            </a:r>
          </a:p>
          <a:p>
            <a:endParaRPr lang="cs-CZ" b="0" baseline="0">
              <a:cs typeface="Calibri"/>
            </a:endParaRPr>
          </a:p>
          <a:p>
            <a:r>
              <a:rPr lang="cs-CZ" b="0" baseline="0">
                <a:cs typeface="Calibri"/>
              </a:rPr>
              <a:t>Mělo by to vést k</a:t>
            </a:r>
          </a:p>
          <a:p>
            <a:pPr marL="450215" indent="-450215">
              <a:buFont typeface="Arial" panose="020B0604020202020204" pitchFamily="34" charset="0"/>
              <a:buChar char="•"/>
            </a:pPr>
            <a:r>
              <a:rPr lang="cs-CZ" sz="1200">
                <a:cs typeface="Calibri"/>
              </a:rPr>
              <a:t>zmapování potřeb území HSOÚ vč. jejich možnosti financování (nejen) ze SRR </a:t>
            </a:r>
            <a:r>
              <a:rPr lang="cs-CZ" sz="1200" i="1">
                <a:cs typeface="Calibri"/>
              </a:rPr>
              <a:t>(např. fondy EU, NDT, krajské zdroje …) </a:t>
            </a:r>
            <a:endParaRPr lang="cs-CZ" sz="1200"/>
          </a:p>
          <a:p>
            <a:pPr marL="450215" indent="-450215">
              <a:buFont typeface="Arial" panose="020B0604020202020204" pitchFamily="34" charset="0"/>
              <a:buChar char="•"/>
            </a:pPr>
            <a:r>
              <a:rPr lang="cs-CZ" sz="1200">
                <a:cs typeface="Calibri"/>
              </a:rPr>
              <a:t>aktivizace aktérů v území a podpora absorpční kapacity</a:t>
            </a:r>
          </a:p>
          <a:p>
            <a:pPr marL="450215" indent="-450215">
              <a:buFont typeface="Arial" panose="020B0604020202020204" pitchFamily="34" charset="0"/>
              <a:buChar char="•"/>
            </a:pPr>
            <a:r>
              <a:rPr lang="cs-CZ" sz="1200" b="1">
                <a:cs typeface="Calibri"/>
              </a:rPr>
              <a:t>provázání možností financování k prioritním projektům</a:t>
            </a:r>
          </a:p>
          <a:p>
            <a:pPr marL="450215" indent="-450215">
              <a:buFont typeface="Arial" panose="020B0604020202020204" pitchFamily="34" charset="0"/>
              <a:buChar char="•"/>
            </a:pPr>
            <a:r>
              <a:rPr lang="cs-CZ" sz="1200">
                <a:cs typeface="Calibri"/>
              </a:rPr>
              <a:t>Identifikaci "bílých míst" dotační podpory</a:t>
            </a:r>
          </a:p>
          <a:p>
            <a:pPr marL="450215" indent="-450215">
              <a:buFont typeface="Arial" panose="020B0604020202020204" pitchFamily="34" charset="0"/>
              <a:buChar char="•"/>
            </a:pPr>
            <a:r>
              <a:rPr lang="cs-CZ" sz="1200">
                <a:cs typeface="Calibri"/>
              </a:rPr>
              <a:t>zpětná vazba (reflexe) pro Akční plány SRR - nastavení možných aktivit pro HSOÚ</a:t>
            </a:r>
          </a:p>
          <a:p>
            <a:pPr marL="450215" indent="-450215">
              <a:buFont typeface="Arial" panose="020B0604020202020204" pitchFamily="34" charset="0"/>
              <a:buChar char="•"/>
            </a:pPr>
            <a:r>
              <a:rPr lang="cs-CZ" sz="1200">
                <a:cs typeface="Calibri"/>
              </a:rPr>
              <a:t>zpětná vazba pro zacílení krajské regionální politiky</a:t>
            </a:r>
          </a:p>
          <a:p>
            <a:endParaRPr lang="cs-CZ" b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4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Investiční pobídky – </a:t>
            </a:r>
            <a:r>
              <a:rPr lang="cs-CZ" dirty="0" err="1"/>
              <a:t>výhodněné</a:t>
            </a:r>
            <a:r>
              <a:rPr lang="cs-CZ" dirty="0"/>
              <a:t> podmínky (menší velikost investice, neplatí podmínka nutnosti vyšší přidané hodnoty)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Součástí vyhlášky MF bude část o hodnocení </a:t>
            </a:r>
            <a:r>
              <a:rPr lang="cs-CZ" sz="1200" b="1" dirty="0"/>
              <a:t>územního zaměření finanční podpory </a:t>
            </a:r>
            <a:r>
              <a:rPr lang="cs-CZ" sz="1200" dirty="0"/>
              <a:t>(územní dimenze)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cs typeface="Calibri"/>
              </a:rPr>
              <a:t>Připravovaný titul – poskytnout </a:t>
            </a:r>
            <a:r>
              <a:rPr lang="cs-CZ" sz="1200">
                <a:cs typeface="Calibri"/>
              </a:rPr>
              <a:t>HSOÚ prostředky </a:t>
            </a:r>
            <a:r>
              <a:rPr lang="cs-CZ" sz="1200" dirty="0">
                <a:cs typeface="Calibri"/>
              </a:rPr>
              <a:t>na projektovou přípravu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cs typeface="Calibri"/>
              </a:rPr>
              <a:t>Zohlednění HSOÚ v existujících nástrojích – často bodová bonifikace, ale třeba také vyšší míra dotace (BF pod SFPI) nebo větší množství podporovaných aktivit (Podnikatelské zóny pod MPO, kde je možná i nová výstavba)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F837E-1D4F-41D8-8CCB-44B239FE86F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53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Celková alokace vyčleněna v OP na nástroj ITI: 41 mld. Kč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ŘO OP Z+ v PO 2021–2027 nepřistoupí k plnému mechanismu ITI. Zároveň ale vytvoří podmínky k tomu, aby byly z OP Z+ podpořeny kvalitní projekty vygenerované mechanismem ITI.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Závazek 8 % na udržitelný rozvoj měst pro ČR v PO 2021–2027 </a:t>
            </a:r>
            <a:r>
              <a:rPr lang="cs-CZ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 ve </a:t>
            </a:r>
            <a:r>
              <a:rPr lang="cs-CZ" sz="1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výši 798 736 541,2 EUR (v </a:t>
            </a:r>
            <a:r>
              <a:rPr lang="cs-CZ" sz="10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</a:t>
            </a:r>
            <a:r>
              <a:rPr lang="cs-CZ" sz="1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21+), cca 20 mld. Kč</a:t>
            </a:r>
            <a:r>
              <a:rPr lang="cs-CZ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Závazek vychází z nařízení. </a:t>
            </a:r>
            <a:r>
              <a:rPr lang="cs-CZ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Závazek přeplňujeme ve vztahu k minimální hranici stanovené v </a:t>
            </a:r>
            <a:r>
              <a:rPr lang="cs-CZ" sz="1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</a:t>
            </a:r>
            <a:r>
              <a:rPr lang="cs-CZ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programy nyní předpokládají vyčlenění </a:t>
            </a:r>
            <a:r>
              <a:rPr lang="cs-CZ" sz="1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1 146 657 793 EUR, cca 29 mld.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0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89115-BE4D-4593-AA57-8C49B113ECA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00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Vymezení je k dispozici na webových stránkách</a:t>
            </a:r>
            <a:r>
              <a:rPr lang="cs-CZ" baseline="0"/>
              <a:t> územní dimenze u záložky ITI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8A3C-3B05-48C5-9A81-9ECA945227A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13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5884863" y="582613"/>
            <a:ext cx="2725737" cy="15700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Nové MAS – </a:t>
            </a:r>
            <a:r>
              <a:rPr lang="cs-CZ" dirty="0" err="1"/>
              <a:t>Kralupsko</a:t>
            </a:r>
            <a:r>
              <a:rPr lang="cs-CZ" dirty="0"/>
              <a:t>, </a:t>
            </a:r>
            <a:r>
              <a:rPr lang="cs-CZ" dirty="0" err="1"/>
              <a:t>Voticko</a:t>
            </a:r>
            <a:r>
              <a:rPr lang="cs-CZ" dirty="0"/>
              <a:t>, Hřebeny (region Mníšku pod Brdy)</a:t>
            </a:r>
          </a:p>
          <a:p>
            <a:r>
              <a:rPr lang="cs-CZ" dirty="0"/>
              <a:t>Celkem – 6253?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E54A-1AF1-4500-BC1C-579C8999CFF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8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51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5884863" y="582613"/>
            <a:ext cx="2725737" cy="15700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E54A-1AF1-4500-BC1C-579C8999CFF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8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868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1200855">
              <a:spcBef>
                <a:spcPts val="586"/>
              </a:spcBef>
              <a:spcAft>
                <a:spcPts val="586"/>
              </a:spcAft>
              <a:buFont typeface="Arial" panose="020B0604020202020204" pitchFamily="34" charset="0"/>
              <a:buNone/>
            </a:pPr>
            <a:r>
              <a:rPr lang="cs-CZ" sz="1200" dirty="0">
                <a:solidFill>
                  <a:srgbClr val="262626"/>
                </a:solidFill>
                <a:cs typeface="Arial" panose="020B0604020202020204" pitchFamily="34" charset="0"/>
              </a:rPr>
              <a:t>Edice</a:t>
            </a:r>
            <a:r>
              <a:rPr lang="cs-CZ" sz="1200" baseline="0" dirty="0">
                <a:solidFill>
                  <a:srgbClr val="262626"/>
                </a:solidFill>
                <a:cs typeface="Arial" panose="020B0604020202020204" pitchFamily="34" charset="0"/>
              </a:rPr>
              <a:t> MMR PRO OBCE – k rozebrání na Národní konferenci venkov, dostupné také na webu </a:t>
            </a:r>
            <a:r>
              <a:rPr lang="cs-CZ" sz="1200" baseline="0" dirty="0" err="1">
                <a:solidFill>
                  <a:srgbClr val="262626"/>
                </a:solidFill>
                <a:cs typeface="Arial" panose="020B0604020202020204" pitchFamily="34" charset="0"/>
              </a:rPr>
              <a:t>ObcePRO</a:t>
            </a:r>
            <a:endParaRPr lang="cs-CZ" sz="1200" baseline="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171450" lvl="0" indent="-171450" defTabSz="1200855">
              <a:spcBef>
                <a:spcPts val="586"/>
              </a:spcBef>
              <a:spcAft>
                <a:spcPts val="586"/>
              </a:spcAft>
              <a:buFontTx/>
              <a:buChar char="-"/>
            </a:pPr>
            <a:r>
              <a:rPr lang="cs-CZ" sz="1200" baseline="0" dirty="0">
                <a:solidFill>
                  <a:srgbClr val="262626"/>
                </a:solidFill>
                <a:cs typeface="Arial" panose="020B0604020202020204" pitchFamily="34" charset="0"/>
              </a:rPr>
              <a:t>DOPORUČENÍ K PÉČI O DŘEVINY V OBCÍCH</a:t>
            </a:r>
          </a:p>
          <a:p>
            <a:pPr marL="171450" lvl="0" indent="-171450" defTabSz="1200855">
              <a:spcBef>
                <a:spcPts val="586"/>
              </a:spcBef>
              <a:spcAft>
                <a:spcPts val="586"/>
              </a:spcAft>
              <a:buFontTx/>
              <a:buChar char="-"/>
            </a:pPr>
            <a:r>
              <a:rPr lang="cs-CZ" sz="1200" dirty="0">
                <a:solidFill>
                  <a:srgbClr val="262626"/>
                </a:solidFill>
                <a:cs typeface="Arial" panose="020B0604020202020204" pitchFamily="34" charset="0"/>
              </a:rPr>
              <a:t>DOPORUČENÍ K PÉČI O VESNICKÉ STAVBY A VEŘEJNÝ PROSTOR</a:t>
            </a:r>
          </a:p>
          <a:p>
            <a:pPr marL="171450" lvl="0" indent="-171450" defTabSz="1200855">
              <a:spcBef>
                <a:spcPts val="586"/>
              </a:spcBef>
              <a:spcAft>
                <a:spcPts val="586"/>
              </a:spcAft>
              <a:buFontTx/>
              <a:buChar char="-"/>
            </a:pPr>
            <a:r>
              <a:rPr lang="cs-CZ" sz="1200" dirty="0">
                <a:solidFill>
                  <a:srgbClr val="262626"/>
                </a:solidFill>
                <a:cs typeface="Arial" panose="020B0604020202020204" pitchFamily="34" charset="0"/>
              </a:rPr>
              <a:t>DOPORUČENÍ PRO OBCE V OBLASTI VÝSTAVBY A UZAVÍRÁNÍ SMLUV S INVESTORY</a:t>
            </a:r>
          </a:p>
          <a:p>
            <a:pPr marL="171450" lvl="0" indent="-171450" defTabSz="1200855">
              <a:spcBef>
                <a:spcPts val="586"/>
              </a:spcBef>
              <a:spcAft>
                <a:spcPts val="586"/>
              </a:spcAft>
              <a:buFontTx/>
              <a:buChar char="-"/>
            </a:pPr>
            <a:r>
              <a:rPr lang="cs-CZ" sz="1200" dirty="0">
                <a:solidFill>
                  <a:srgbClr val="262626"/>
                </a:solidFill>
                <a:cs typeface="Arial" panose="020B0604020202020204" pitchFamily="34" charset="0"/>
              </a:rPr>
              <a:t>DOPORUČENÍ K PÉČI O VODNÍ ZDROJE V OBCÍCH</a:t>
            </a:r>
          </a:p>
          <a:p>
            <a:pPr marL="171450" lvl="0" indent="-171450" defTabSz="1200855">
              <a:spcBef>
                <a:spcPts val="586"/>
              </a:spcBef>
              <a:spcAft>
                <a:spcPts val="586"/>
              </a:spcAft>
              <a:buFontTx/>
              <a:buChar char="-"/>
            </a:pPr>
            <a:r>
              <a:rPr lang="cs-CZ" sz="1200" dirty="0">
                <a:solidFill>
                  <a:srgbClr val="262626"/>
                </a:solidFill>
                <a:cs typeface="Arial" panose="020B0604020202020204" pitchFamily="34" charset="0"/>
              </a:rPr>
              <a:t>METODIKA SMART GOVERNANCE</a:t>
            </a:r>
          </a:p>
          <a:p>
            <a:pPr marL="171450" lvl="0" indent="-171450" defTabSz="1200855">
              <a:spcBef>
                <a:spcPts val="586"/>
              </a:spcBef>
              <a:spcAft>
                <a:spcPts val="586"/>
              </a:spcAft>
              <a:buFontTx/>
              <a:buChar char="-"/>
            </a:pPr>
            <a:r>
              <a:rPr lang="cs-CZ" sz="1200" dirty="0">
                <a:solidFill>
                  <a:srgbClr val="262626"/>
                </a:solidFill>
                <a:cs typeface="Arial" panose="020B0604020202020204" pitchFamily="34" charset="0"/>
              </a:rPr>
              <a:t>DOPORUČENÍ PRO OBCE V OMEZENÍ REKLAMNÍHO SMOGU</a:t>
            </a:r>
          </a:p>
          <a:p>
            <a:pPr marL="171450" lvl="0" indent="-171450" defTabSz="1200855">
              <a:spcBef>
                <a:spcPts val="586"/>
              </a:spcBef>
              <a:spcAft>
                <a:spcPts val="586"/>
              </a:spcAft>
              <a:buFontTx/>
              <a:buChar char="-"/>
            </a:pPr>
            <a:r>
              <a:rPr lang="it-IT" sz="1200" dirty="0">
                <a:solidFill>
                  <a:srgbClr val="262626"/>
                </a:solidFill>
                <a:cs typeface="Arial" panose="020B0604020202020204" pitchFamily="34" charset="0"/>
              </a:rPr>
              <a:t>DOPORUČENÍ PRO OBCE V OBLASTI INTEGRACE CIZINCŮ</a:t>
            </a:r>
            <a:endParaRPr lang="cs-CZ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171450" lvl="0" indent="-171450" defTabSz="1200855">
              <a:spcBef>
                <a:spcPts val="586"/>
              </a:spcBef>
              <a:spcAft>
                <a:spcPts val="586"/>
              </a:spcAft>
              <a:buFontTx/>
              <a:buChar char="-"/>
            </a:pPr>
            <a:endParaRPr lang="cs-CZ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0" lvl="0" indent="0" defTabSz="1200855">
              <a:spcBef>
                <a:spcPts val="586"/>
              </a:spcBef>
              <a:spcAft>
                <a:spcPts val="586"/>
              </a:spcAft>
              <a:buFontTx/>
              <a:buNone/>
            </a:pPr>
            <a:r>
              <a:rPr lang="cs-CZ" sz="1200" dirty="0">
                <a:solidFill>
                  <a:srgbClr val="262626"/>
                </a:solidFill>
                <a:cs typeface="Arial" panose="020B0604020202020204" pitchFamily="34" charset="0"/>
              </a:rPr>
              <a:t>Před finalizací</a:t>
            </a:r>
          </a:p>
          <a:p>
            <a:pPr marL="171450" lvl="0" indent="-171450" defTabSz="1200855">
              <a:spcBef>
                <a:spcPts val="586"/>
              </a:spcBef>
              <a:spcAft>
                <a:spcPts val="586"/>
              </a:spcAft>
              <a:buFontTx/>
              <a:buChar char="-"/>
            </a:pPr>
            <a:r>
              <a:rPr lang="cs-CZ" sz="1200" dirty="0">
                <a:solidFill>
                  <a:srgbClr val="262626"/>
                </a:solidFill>
                <a:cs typeface="Arial" panose="020B0604020202020204" pitchFamily="34" charset="0"/>
              </a:rPr>
              <a:t>Vizuální</a:t>
            </a:r>
            <a:r>
              <a:rPr lang="cs-CZ" sz="1200" baseline="0" dirty="0">
                <a:solidFill>
                  <a:srgbClr val="262626"/>
                </a:solidFill>
                <a:cs typeface="Arial" panose="020B0604020202020204" pitchFamily="34" charset="0"/>
              </a:rPr>
              <a:t> identita obcí</a:t>
            </a:r>
          </a:p>
          <a:p>
            <a:pPr marL="171450" lvl="0" indent="-171450" defTabSz="1200855">
              <a:spcBef>
                <a:spcPts val="586"/>
              </a:spcBef>
              <a:spcAft>
                <a:spcPts val="586"/>
              </a:spcAft>
              <a:buFontTx/>
              <a:buChar char="-"/>
            </a:pPr>
            <a:r>
              <a:rPr lang="cs-CZ" sz="1200" baseline="0" dirty="0">
                <a:solidFill>
                  <a:srgbClr val="262626"/>
                </a:solidFill>
                <a:cs typeface="Arial" panose="020B0604020202020204" pitchFamily="34" charset="0"/>
              </a:rPr>
              <a:t>Archeologie v obcích</a:t>
            </a:r>
            <a:endParaRPr lang="cs-CZ" sz="1200" dirty="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6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0" y="4734893"/>
            <a:ext cx="8533289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0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/>
              <a:t>MINISTERSTVO PRO MÍSTNÍ ROZVOJ </a:t>
            </a:r>
            <a:br>
              <a:rPr lang="cs-CZ" b="1"/>
            </a:br>
            <a:r>
              <a:rPr lang="cs-CZ" sz="2000" b="1"/>
              <a:t>Národní orgán pro koordinaci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50"/>
            <a:ext cx="4608512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8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1" y="1566864"/>
            <a:ext cx="10945813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1" y="6320410"/>
            <a:ext cx="8039423" cy="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8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0" y="1638301"/>
            <a:ext cx="11017250" cy="43211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1" y="6320410"/>
            <a:ext cx="8039423" cy="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3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735" baseline="0">
                <a:solidFill>
                  <a:srgbClr val="034EA2"/>
                </a:solidFill>
              </a:defRPr>
            </a:lvl1pPr>
            <a:lvl2pPr marL="60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1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273" b="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9" y="5959029"/>
            <a:ext cx="4464496" cy="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7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 userDrawn="1"/>
        </p:nvSpPr>
        <p:spPr>
          <a:xfrm>
            <a:off x="1870889" y="3879711"/>
            <a:ext cx="9610533" cy="59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539"/>
              <a:t>MINISTERSTVO PRO MÍSTNÍ ROZVOJ ČR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871289" y="4690354"/>
            <a:ext cx="9407820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977"/>
              </a:spcBef>
              <a:spcAft>
                <a:spcPts val="977"/>
              </a:spcAft>
              <a:buNone/>
              <a:defRPr sz="195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871290" y="2036259"/>
            <a:ext cx="9709605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pic>
        <p:nvPicPr>
          <p:cNvPr id="8" name="obrázek 1" descr="mmr_barevn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1314" y="635381"/>
            <a:ext cx="2159354" cy="479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62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9520420" cy="7021513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71841" y="839269"/>
            <a:ext cx="8029110" cy="1081981"/>
          </a:xfrm>
          <a:prstGeom prst="rect">
            <a:avLst/>
          </a:prstGeom>
        </p:spPr>
        <p:txBody>
          <a:bodyPr anchor="b"/>
          <a:lstStyle>
            <a:lvl1pPr algn="l">
              <a:defRPr sz="468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9541" y="6198881"/>
            <a:ext cx="6386716" cy="413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5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6457" indent="0" algn="ctr">
              <a:buNone/>
              <a:defRPr sz="1953"/>
            </a:lvl2pPr>
            <a:lvl3pPr marL="892917" indent="0" algn="ctr">
              <a:buNone/>
              <a:defRPr sz="1758"/>
            </a:lvl3pPr>
            <a:lvl4pPr marL="1339374" indent="0" algn="ctr">
              <a:buNone/>
              <a:defRPr sz="1563"/>
            </a:lvl4pPr>
            <a:lvl5pPr marL="1785831" indent="0" algn="ctr">
              <a:buNone/>
              <a:defRPr sz="1563"/>
            </a:lvl5pPr>
            <a:lvl6pPr marL="2232290" indent="0" algn="ctr">
              <a:buNone/>
              <a:defRPr sz="1563"/>
            </a:lvl6pPr>
            <a:lvl7pPr marL="2678748" indent="0" algn="ctr">
              <a:buNone/>
              <a:defRPr sz="1563"/>
            </a:lvl7pPr>
            <a:lvl8pPr marL="3125205" indent="0" algn="ctr">
              <a:buNone/>
              <a:defRPr sz="1563"/>
            </a:lvl8pPr>
            <a:lvl9pPr marL="3571663" indent="0" algn="ctr">
              <a:buNone/>
              <a:defRPr sz="1563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F2F4-D89D-4724-B1D7-23DCA06106F4}" type="datetime1">
              <a:rPr lang="cs-CZ" smtClean="0"/>
              <a:t>22.11.2021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039" y="5837461"/>
            <a:ext cx="2142424" cy="7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1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623312" y="1004111"/>
            <a:ext cx="8617945" cy="530819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44311" y="1109855"/>
            <a:ext cx="10821631" cy="4924929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přidejte obrázek a přeneste jej do pozadí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285593" y="3634837"/>
            <a:ext cx="7401564" cy="2452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12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25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388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517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285593" y="3928991"/>
            <a:ext cx="6412818" cy="2452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12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25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388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517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295298" y="4542906"/>
            <a:ext cx="7401564" cy="2452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12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25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388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517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295298" y="4764079"/>
            <a:ext cx="4649293" cy="246246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2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25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388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517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1288622" y="1787032"/>
            <a:ext cx="7398535" cy="17246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7544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623312" y="1004111"/>
            <a:ext cx="8617945" cy="530819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44311" y="1109855"/>
            <a:ext cx="10821631" cy="4924929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přidejte obrázek a přeneste jej do pozadí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285593" y="3634837"/>
            <a:ext cx="7401564" cy="2452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12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25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388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517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285593" y="3928991"/>
            <a:ext cx="6412818" cy="2452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12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25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388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517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295298" y="4542906"/>
            <a:ext cx="7401564" cy="2452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12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25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388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517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295298" y="4764079"/>
            <a:ext cx="4649293" cy="246246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2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259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388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517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1288622" y="1787032"/>
            <a:ext cx="7398535" cy="17246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1273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84654" y="1246053"/>
            <a:ext cx="11223222" cy="446217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13152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7" y="4734904"/>
            <a:ext cx="8533289" cy="504055"/>
          </a:xfrm>
          <a:prstGeom prst="rect">
            <a:avLst/>
          </a:prstGeom>
        </p:spPr>
        <p:txBody>
          <a:bodyPr lIns="89946" tIns="45691" rIns="91382" bIns="45691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1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6"/>
            <a:ext cx="4464496" cy="307718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/>
          <a:p>
            <a:r>
              <a:rPr lang="cs-CZ" sz="1400" b="1">
                <a:solidFill>
                  <a:srgbClr val="262626"/>
                </a:solidFill>
              </a:rPr>
              <a:t>MINISTERSTVO PRO MÍSTNÍ ROZVOJ </a:t>
            </a:r>
            <a:endParaRPr lang="cs-CZ" sz="2000" b="1">
              <a:solidFill>
                <a:srgbClr val="262626"/>
              </a:solidFill>
            </a:endParaRP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89946" tIns="45691" rIns="91382" bIns="45691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62"/>
            <a:ext cx="4608512" cy="360363"/>
          </a:xfrm>
          <a:prstGeom prst="rect">
            <a:avLst/>
          </a:prstGeom>
        </p:spPr>
        <p:txBody>
          <a:bodyPr lIns="89946" tIns="45691" rIns="143911" bIns="45691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9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9" y="5959031"/>
            <a:ext cx="4464496" cy="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8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98"/>
            <a:ext cx="10971372" cy="925313"/>
          </a:xfrm>
          <a:prstGeom prst="rect">
            <a:avLst/>
          </a:prstGeom>
        </p:spPr>
        <p:txBody>
          <a:bodyPr lIns="91382" tIns="45691" rIns="91382" bIns="45691"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64"/>
            <a:ext cx="10971372" cy="4633874"/>
          </a:xfrm>
          <a:prstGeom prst="rect">
            <a:avLst/>
          </a:prstGeom>
        </p:spPr>
        <p:txBody>
          <a:bodyPr lIns="91382" tIns="45691" rIns="91382" bIns="45691"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5" y="6320420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3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 lIns="91382" tIns="45691" rIns="91382" bIns="45691"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9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5" y="6320420"/>
            <a:ext cx="8039423" cy="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98"/>
            <a:ext cx="10971372" cy="925313"/>
          </a:xfrm>
          <a:prstGeom prst="rect">
            <a:avLst/>
          </a:prstGeom>
        </p:spPr>
        <p:txBody>
          <a:bodyPr lIns="91382" tIns="45691" rIns="91382" bIns="45691"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6" y="1566874"/>
            <a:ext cx="10945812" cy="4392612"/>
          </a:xfrm>
          <a:prstGeom prst="rect">
            <a:avLst/>
          </a:prstGeom>
        </p:spPr>
        <p:txBody>
          <a:bodyPr lIns="91382" tIns="45691" rIns="91382" bIns="45691"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5" y="6320420"/>
            <a:ext cx="8039423" cy="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4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98"/>
            <a:ext cx="10971372" cy="925313"/>
          </a:xfrm>
          <a:prstGeom prst="rect">
            <a:avLst/>
          </a:prstGeom>
        </p:spPr>
        <p:txBody>
          <a:bodyPr lIns="91382" tIns="45691" rIns="91382" bIns="45691"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2" y="1638307"/>
            <a:ext cx="11017250" cy="4321175"/>
          </a:xfrm>
          <a:prstGeom prst="rect">
            <a:avLst/>
          </a:prstGeom>
        </p:spPr>
        <p:txBody>
          <a:bodyPr lIns="91382" tIns="45691" rIns="91382" bIns="45691"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5" y="6320420"/>
            <a:ext cx="8039423" cy="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89946" tIns="45691" rIns="91382" bIns="45691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1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89946" tIns="45691" rIns="91382" bIns="45691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9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9" y="5959031"/>
            <a:ext cx="4464496" cy="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4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8" y="4734905"/>
            <a:ext cx="8533289" cy="504055"/>
          </a:xfrm>
          <a:prstGeom prst="rect">
            <a:avLst/>
          </a:prstGeom>
        </p:spPr>
        <p:txBody>
          <a:bodyPr lIns="89946" tIns="45691" rIns="91382" bIns="45691">
            <a:normAutofit/>
          </a:bodyPr>
          <a:lstStyle>
            <a:lvl1pPr marL="0" indent="0" algn="l">
              <a:buNone/>
              <a:defRPr sz="2735" baseline="0">
                <a:solidFill>
                  <a:srgbClr val="034EA2"/>
                </a:solidFill>
              </a:defRPr>
            </a:lvl1pPr>
            <a:lvl2pPr marL="59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9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9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9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6"/>
            <a:ext cx="4464496" cy="307718"/>
          </a:xfrm>
          <a:prstGeom prst="rect">
            <a:avLst/>
          </a:prstGeom>
          <a:noFill/>
        </p:spPr>
        <p:txBody>
          <a:bodyPr wrap="square" lIns="89242" tIns="44621" rIns="89242" bIns="44621" rtlCol="0">
            <a:spAutoFit/>
          </a:bodyPr>
          <a:lstStyle/>
          <a:p>
            <a:r>
              <a:rPr lang="cs-CZ" sz="1367" b="1">
                <a:solidFill>
                  <a:srgbClr val="262626"/>
                </a:solidFill>
              </a:rPr>
              <a:t>MINISTERSTVO PRO MÍSTNÍ ROZVOJ </a:t>
            </a:r>
            <a:endParaRPr lang="cs-CZ" sz="1953" b="1">
              <a:solidFill>
                <a:srgbClr val="262626"/>
              </a:solidFill>
            </a:endParaRP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89946" tIns="45691" rIns="91382" bIns="45691">
            <a:normAutofit/>
          </a:bodyPr>
          <a:lstStyle>
            <a:lvl1pPr algn="l">
              <a:defRPr sz="3907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63"/>
            <a:ext cx="4608512" cy="360363"/>
          </a:xfrm>
          <a:prstGeom prst="rect">
            <a:avLst/>
          </a:prstGeom>
        </p:spPr>
        <p:txBody>
          <a:bodyPr lIns="89946" tIns="45691" rIns="143911" bIns="45691">
            <a:noAutofit/>
          </a:bodyPr>
          <a:lstStyle>
            <a:lvl1pPr>
              <a:buNone/>
              <a:defRPr sz="1953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9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9" y="5959031"/>
            <a:ext cx="4464496" cy="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12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99"/>
            <a:ext cx="10971372" cy="925313"/>
          </a:xfrm>
          <a:prstGeom prst="rect">
            <a:avLst/>
          </a:prstGeom>
        </p:spPr>
        <p:txBody>
          <a:bodyPr lIns="91382" tIns="45691" rIns="91382" bIns="45691"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65"/>
            <a:ext cx="10971372" cy="4633874"/>
          </a:xfrm>
          <a:prstGeom prst="rect">
            <a:avLst/>
          </a:prstGeom>
        </p:spPr>
        <p:txBody>
          <a:bodyPr lIns="91382" tIns="45691" rIns="91382" bIns="45691"/>
          <a:lstStyle>
            <a:lvl1pPr>
              <a:defRPr sz="3907"/>
            </a:lvl1pPr>
            <a:lvl2pPr>
              <a:buFont typeface="Arial" pitchFamily="34" charset="0"/>
              <a:buChar char="»"/>
              <a:defRPr sz="3516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6" y="6320421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27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 lIns="91382" tIns="45691" rIns="91382" bIns="45691">
            <a:normAutofit/>
          </a:bodyPr>
          <a:lstStyle>
            <a:lvl1pPr>
              <a:defRPr sz="5859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9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6" y="6320421"/>
            <a:ext cx="8039423" cy="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55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99"/>
            <a:ext cx="10971372" cy="925313"/>
          </a:xfrm>
          <a:prstGeom prst="rect">
            <a:avLst/>
          </a:prstGeom>
        </p:spPr>
        <p:txBody>
          <a:bodyPr lIns="91382" tIns="45691" rIns="91382" bIns="45691"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6" y="1566875"/>
            <a:ext cx="10945812" cy="4392612"/>
          </a:xfrm>
          <a:prstGeom prst="rect">
            <a:avLst/>
          </a:prstGeom>
        </p:spPr>
        <p:txBody>
          <a:bodyPr lIns="91382" tIns="45691" rIns="91382" bIns="45691"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6" y="6320421"/>
            <a:ext cx="8039423" cy="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99"/>
            <a:ext cx="10971372" cy="925313"/>
          </a:xfrm>
          <a:prstGeom prst="rect">
            <a:avLst/>
          </a:prstGeom>
        </p:spPr>
        <p:txBody>
          <a:bodyPr lIns="91382" tIns="45691" rIns="91382" bIns="45691"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2" y="1638307"/>
            <a:ext cx="11017250" cy="4321175"/>
          </a:xfrm>
          <a:prstGeom prst="rect">
            <a:avLst/>
          </a:prstGeom>
        </p:spPr>
        <p:txBody>
          <a:bodyPr lIns="91382" tIns="45691" rIns="91382" bIns="45691"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4" y="6313229"/>
            <a:ext cx="3985914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6" y="6320421"/>
            <a:ext cx="8039423" cy="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4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89946" tIns="45691" rIns="91382" bIns="45691">
            <a:normAutofit/>
          </a:bodyPr>
          <a:lstStyle>
            <a:lvl1pPr marL="0" indent="0" algn="ctr">
              <a:buNone/>
              <a:defRPr sz="2735" baseline="0">
                <a:solidFill>
                  <a:srgbClr val="034EA2"/>
                </a:solidFill>
              </a:defRPr>
            </a:lvl1pPr>
            <a:lvl2pPr marL="59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9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9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9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89946" tIns="45691" rIns="91382" bIns="45691">
            <a:normAutofit/>
          </a:bodyPr>
          <a:lstStyle>
            <a:lvl1pPr algn="ctr">
              <a:defRPr sz="5273" b="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9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9" y="5959031"/>
            <a:ext cx="4464496" cy="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4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0" y="1566863"/>
            <a:ext cx="10945813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0" y="1638300"/>
            <a:ext cx="11017250" cy="43211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1" y="4734894"/>
            <a:ext cx="8533289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735" baseline="0">
                <a:solidFill>
                  <a:srgbClr val="034EA2"/>
                </a:solidFill>
              </a:defRPr>
            </a:lvl1pPr>
            <a:lvl2pPr marL="60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1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1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7" b="1"/>
              <a:t>MINISTERSTVO PRO MÍSTNÍ ROZVOJ </a:t>
            </a:r>
            <a:br>
              <a:rPr lang="cs-CZ" sz="1758" b="1"/>
            </a:br>
            <a:endParaRPr lang="cs-CZ" sz="1953" b="1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3907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51"/>
            <a:ext cx="4608512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1953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9" y="5959029"/>
            <a:ext cx="4464496" cy="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8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4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3907"/>
            </a:lvl1pPr>
            <a:lvl2pPr>
              <a:buFont typeface="Arial" pitchFamily="34" charset="0"/>
              <a:buChar char="»"/>
              <a:defRPr sz="3516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1" y="6320410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2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59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5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1" y="6320410"/>
            <a:ext cx="8039423" cy="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20"/>
            <a:ext cx="2844430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62" r:id="rId4"/>
    <p:sldLayoutId id="2147483663" r:id="rId5"/>
    <p:sldLayoutId id="2147483649" r:id="rId6"/>
  </p:sldLayoutIdLst>
  <p:txStyles>
    <p:titleStyle>
      <a:lvl1pPr algn="ctr" defTabSz="122950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12295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122950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21"/>
            <a:ext cx="2844430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5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1200735" rtl="0" eaLnBrk="1" latinLnBrk="0" hangingPunct="1">
        <a:spcBef>
          <a:spcPct val="0"/>
        </a:spcBef>
        <a:buNone/>
        <a:defRPr sz="57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275" indent="-450275" algn="l" defTabSz="120073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5597" indent="-375229" algn="l" defTabSz="1200735" rtl="0" eaLnBrk="1" latinLnBrk="0" hangingPunct="1">
        <a:spcBef>
          <a:spcPct val="20000"/>
        </a:spcBef>
        <a:buFont typeface="Arial" pitchFamily="34" charset="0"/>
        <a:buChar char="–"/>
        <a:defRPr sz="3711" kern="1200">
          <a:solidFill>
            <a:schemeClr val="tx1"/>
          </a:solidFill>
          <a:latin typeface="+mn-lt"/>
          <a:ea typeface="+mn-ea"/>
          <a:cs typeface="+mn-cs"/>
        </a:defRPr>
      </a:lvl2pPr>
      <a:lvl3pPr marL="1500919" indent="-300184" algn="l" defTabSz="1200735" rtl="0" eaLnBrk="1" latinLnBrk="0" hangingPunct="1">
        <a:spcBef>
          <a:spcPct val="20000"/>
        </a:spcBef>
        <a:buFont typeface="Arial" pitchFamily="34" charset="0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3pPr>
      <a:lvl4pPr marL="2101286" indent="-300184" algn="l" defTabSz="1200735" rtl="0" eaLnBrk="1" latinLnBrk="0" hangingPunct="1">
        <a:spcBef>
          <a:spcPct val="20000"/>
        </a:spcBef>
        <a:buFont typeface="Arial" pitchFamily="34" charset="0"/>
        <a:buChar char="–"/>
        <a:defRPr sz="2637" kern="1200">
          <a:solidFill>
            <a:schemeClr val="tx1"/>
          </a:solidFill>
          <a:latin typeface="+mn-lt"/>
          <a:ea typeface="+mn-ea"/>
          <a:cs typeface="+mn-cs"/>
        </a:defRPr>
      </a:lvl4pPr>
      <a:lvl5pPr marL="2701653" indent="-300184" algn="l" defTabSz="1200735" rtl="0" eaLnBrk="1" latinLnBrk="0" hangingPunct="1">
        <a:spcBef>
          <a:spcPct val="20000"/>
        </a:spcBef>
        <a:buFont typeface="Arial" pitchFamily="34" charset="0"/>
        <a:buChar char="»"/>
        <a:defRPr sz="2637" kern="1200">
          <a:solidFill>
            <a:schemeClr val="tx1"/>
          </a:solidFill>
          <a:latin typeface="+mn-lt"/>
          <a:ea typeface="+mn-ea"/>
          <a:cs typeface="+mn-cs"/>
        </a:defRPr>
      </a:lvl5pPr>
      <a:lvl6pPr marL="3302021" indent="-300184" algn="l" defTabSz="120073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6pPr>
      <a:lvl7pPr marL="3902388" indent="-300184" algn="l" defTabSz="120073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7pPr>
      <a:lvl8pPr marL="4502755" indent="-300184" algn="l" defTabSz="120073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8pPr>
      <a:lvl9pPr marL="5103124" indent="-300184" algn="l" defTabSz="120073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0073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1pPr>
      <a:lvl2pPr marL="600367" algn="l" defTabSz="120073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2pPr>
      <a:lvl3pPr marL="1200735" algn="l" defTabSz="120073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3pPr>
      <a:lvl4pPr marL="1801102" algn="l" defTabSz="120073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401469" algn="l" defTabSz="120073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3001837" algn="l" defTabSz="120073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602205" algn="l" defTabSz="120073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202572" algn="l" defTabSz="120073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802939" algn="l" defTabSz="120073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31"/>
            <a:ext cx="2844430" cy="373831"/>
          </a:xfrm>
          <a:prstGeom prst="rect">
            <a:avLst/>
          </a:prstGeom>
        </p:spPr>
        <p:txBody>
          <a:bodyPr vert="horz" lIns="122875" tIns="61439" rIns="122875" bIns="6143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9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defTabSz="122873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775" indent="-460775" algn="l" defTabSz="122873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351" indent="-383981" algn="l" defTabSz="122873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923" indent="-307186" algn="l" defTabSz="12287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294" indent="-307186" algn="l" defTabSz="122873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660" indent="-307186" algn="l" defTabSz="122873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031" indent="-307186" algn="l" defTabSz="12287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401" indent="-307186" algn="l" defTabSz="12287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07768" indent="-307186" algn="l" defTabSz="12287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139" indent="-307186" algn="l" defTabSz="12287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369" algn="l" defTabSz="122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738" algn="l" defTabSz="122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107" algn="l" defTabSz="122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476" algn="l" defTabSz="122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1847" algn="l" defTabSz="122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214" algn="l" defTabSz="122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586" algn="l" defTabSz="122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4955" algn="l" defTabSz="12287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32"/>
            <a:ext cx="2844430" cy="373831"/>
          </a:xfrm>
          <a:prstGeom prst="rect">
            <a:avLst/>
          </a:prstGeom>
        </p:spPr>
        <p:txBody>
          <a:bodyPr vert="horz" lIns="122875" tIns="61439" rIns="122875" bIns="61439" rtlCol="0" anchor="ctr"/>
          <a:lstStyle>
            <a:lvl1pPr algn="r">
              <a:defRPr sz="15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xStyles>
    <p:titleStyle>
      <a:lvl1pPr algn="ctr" defTabSz="1199988" rtl="0" eaLnBrk="1" latinLnBrk="0" hangingPunct="1">
        <a:spcBef>
          <a:spcPct val="0"/>
        </a:spcBef>
        <a:buNone/>
        <a:defRPr sz="57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9994" indent="-449994" algn="l" defTabSz="1199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4991" indent="-374996" algn="l" defTabSz="1199988" rtl="0" eaLnBrk="1" latinLnBrk="0" hangingPunct="1">
        <a:spcBef>
          <a:spcPct val="20000"/>
        </a:spcBef>
        <a:buFont typeface="Arial" pitchFamily="34" charset="0"/>
        <a:buChar char="–"/>
        <a:defRPr sz="3711" kern="1200">
          <a:solidFill>
            <a:schemeClr val="tx1"/>
          </a:solidFill>
          <a:latin typeface="+mn-lt"/>
          <a:ea typeface="+mn-ea"/>
          <a:cs typeface="+mn-cs"/>
        </a:defRPr>
      </a:lvl2pPr>
      <a:lvl3pPr marL="1499986" indent="-299999" algn="l" defTabSz="1199988" rtl="0" eaLnBrk="1" latinLnBrk="0" hangingPunct="1">
        <a:spcBef>
          <a:spcPct val="20000"/>
        </a:spcBef>
        <a:buFont typeface="Arial" pitchFamily="34" charset="0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82" indent="-299999" algn="l" defTabSz="1199988" rtl="0" eaLnBrk="1" latinLnBrk="0" hangingPunct="1">
        <a:spcBef>
          <a:spcPct val="20000"/>
        </a:spcBef>
        <a:buFont typeface="Arial" pitchFamily="34" charset="0"/>
        <a:buChar char="–"/>
        <a:defRPr sz="2539" kern="1200">
          <a:solidFill>
            <a:schemeClr val="tx1"/>
          </a:solidFill>
          <a:latin typeface="+mn-lt"/>
          <a:ea typeface="+mn-ea"/>
          <a:cs typeface="+mn-cs"/>
        </a:defRPr>
      </a:lvl4pPr>
      <a:lvl5pPr marL="2699973" indent="-299999" algn="l" defTabSz="1199988" rtl="0" eaLnBrk="1" latinLnBrk="0" hangingPunct="1">
        <a:spcBef>
          <a:spcPct val="20000"/>
        </a:spcBef>
        <a:buFont typeface="Arial" pitchFamily="34" charset="0"/>
        <a:buChar char="»"/>
        <a:defRPr sz="2539" kern="1200">
          <a:solidFill>
            <a:schemeClr val="tx1"/>
          </a:solidFill>
          <a:latin typeface="+mn-lt"/>
          <a:ea typeface="+mn-ea"/>
          <a:cs typeface="+mn-cs"/>
        </a:defRPr>
      </a:lvl5pPr>
      <a:lvl6pPr marL="3299970" indent="-299999" algn="l" defTabSz="1199988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99965" indent="-299999" algn="l" defTabSz="1199988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99957" indent="-299999" algn="l" defTabSz="1199988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99953" indent="-299999" algn="l" defTabSz="1199988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99988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1pPr>
      <a:lvl2pPr marL="599994" algn="l" defTabSz="1199988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2pPr>
      <a:lvl3pPr marL="1199988" algn="l" defTabSz="1199988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3pPr>
      <a:lvl4pPr marL="1799983" algn="l" defTabSz="1199988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399977" algn="l" defTabSz="1199988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2999973" algn="l" defTabSz="1199988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599965" algn="l" defTabSz="1199988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199962" algn="l" defTabSz="1199988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799957" algn="l" defTabSz="1199988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MMR, odbor regionální politiky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Celostátní finanční konference SMO ČR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/>
              <a:t>25. a 26. 11., Praha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 txBox="1">
            <a:spLocks/>
          </p:cNvSpPr>
          <p:nvPr/>
        </p:nvSpPr>
        <p:spPr>
          <a:xfrm>
            <a:off x="445474" y="1710562"/>
            <a:ext cx="11338371" cy="4968552"/>
          </a:xfrm>
          <a:prstGeom prst="rect">
            <a:avLst/>
          </a:prstGeom>
        </p:spPr>
        <p:txBody>
          <a:bodyPr lIns="91382" tIns="45691" rIns="91382" bIns="45691">
            <a:norm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915" marR="0" lvl="0" indent="-45691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56519" marR="0" lvl="1" indent="-51403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Nadpis 2"/>
          <p:cNvSpPr>
            <a:spLocks noGrp="1"/>
          </p:cNvSpPr>
          <p:nvPr>
            <p:ph type="title"/>
          </p:nvPr>
        </p:nvSpPr>
        <p:spPr>
          <a:xfrm>
            <a:off x="609521" y="42262"/>
            <a:ext cx="10971372" cy="648072"/>
          </a:xfrm>
        </p:spPr>
        <p:txBody>
          <a:bodyPr>
            <a:normAutofit/>
          </a:bodyPr>
          <a:lstStyle/>
          <a:p>
            <a:pPr marL="456915" indent="-456915" algn="ctr" defTabSz="913831">
              <a:spcBef>
                <a:spcPts val="1000"/>
              </a:spcBef>
              <a:spcAft>
                <a:spcPts val="600"/>
              </a:spcAft>
            </a:pPr>
            <a:r>
              <a:rPr lang="cs-CZ" dirty="0">
                <a:cs typeface="Arial" panose="020B0604020202020204" pitchFamily="34" charset="0"/>
              </a:rPr>
              <a:t>Území působnosti MAS 2021–2027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1" y="866461"/>
            <a:ext cx="9467909" cy="603556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271132" y="1086473"/>
            <a:ext cx="2943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nové MAS</a:t>
            </a:r>
          </a:p>
          <a:p>
            <a:pPr marL="342900" marR="0" lvl="0" indent="-342900" algn="l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92,7 % území ČR pokryto CLLD 21+</a:t>
            </a:r>
          </a:p>
          <a:p>
            <a:pPr marL="342900" marR="0" lvl="0" indent="-342900" algn="l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žije zde cca 60,4 % obyvatel ČR</a:t>
            </a:r>
          </a:p>
          <a:p>
            <a:pPr marL="342900" marR="0" lvl="0" indent="-342900" algn="l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počet obcí pokrytých CLLD – 6004</a:t>
            </a:r>
          </a:p>
        </p:txBody>
      </p:sp>
    </p:spTree>
    <p:extLst>
      <p:ext uri="{BB962C8B-B14F-4D97-AF65-F5344CB8AC3E}">
        <p14:creationId xmlns:p14="http://schemas.microsoft.com/office/powerpoint/2010/main" val="66161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 txBox="1">
            <a:spLocks/>
          </p:cNvSpPr>
          <p:nvPr/>
        </p:nvSpPr>
        <p:spPr>
          <a:xfrm>
            <a:off x="577761" y="1752713"/>
            <a:ext cx="11072888" cy="4852216"/>
          </a:xfrm>
          <a:prstGeom prst="rect">
            <a:avLst/>
          </a:prstGeom>
        </p:spPr>
        <p:txBody>
          <a:bodyPr lIns="89242" tIns="44621" rIns="89242" bIns="44621">
            <a:norm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224" indent="-446224" defTabSz="893005">
              <a:spcBef>
                <a:spcPts val="977"/>
              </a:spcBef>
              <a:spcAft>
                <a:spcPts val="586"/>
              </a:spcAft>
              <a:buFont typeface="Arial" panose="020B0604020202020204" pitchFamily="34" charset="0"/>
              <a:buChar char="•"/>
              <a:defRPr/>
            </a:pPr>
            <a:endParaRPr lang="cs-CZ" sz="2735">
              <a:solidFill>
                <a:sysClr val="windowText" lastClr="000000"/>
              </a:solidFill>
            </a:endParaRPr>
          </a:p>
          <a:p>
            <a:pPr marL="1227119" lvl="1" indent="-502004" defTabSz="893005">
              <a:buFont typeface="Arial" panose="020B0604020202020204" pitchFamily="34" charset="0"/>
              <a:buChar char="•"/>
              <a:defRPr/>
            </a:pPr>
            <a:endParaRPr lang="cs-CZ" sz="2344">
              <a:solidFill>
                <a:sysClr val="windowText" lastClr="000000"/>
              </a:solidFill>
            </a:endParaRPr>
          </a:p>
          <a:p>
            <a:pPr defTabSz="893005">
              <a:spcBef>
                <a:spcPts val="977"/>
              </a:spcBef>
              <a:spcAft>
                <a:spcPts val="977"/>
              </a:spcAft>
              <a:defRPr/>
            </a:pPr>
            <a:endParaRPr lang="cs-CZ" sz="2735">
              <a:solidFill>
                <a:sysClr val="windowText" lastClr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A85324-CD4F-4642-AE31-F34E39CA0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4" y="1009736"/>
            <a:ext cx="11730187" cy="52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1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149B600-4483-4385-BD76-CFD5F1E8D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547" b="3"/>
          <a:stretch/>
        </p:blipFill>
        <p:spPr bwMode="auto">
          <a:xfrm>
            <a:off x="4934551" y="1350515"/>
            <a:ext cx="7276175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DAE7748-A3F0-4909-9060-D86E9293560F}"/>
              </a:ext>
            </a:extLst>
          </p:cNvPr>
          <p:cNvSpPr/>
          <p:nvPr/>
        </p:nvSpPr>
        <p:spPr>
          <a:xfrm>
            <a:off x="0" y="1350516"/>
            <a:ext cx="12190413" cy="49685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rgbClr val="FBFCFE"/>
              </a:gs>
              <a:gs pos="71000">
                <a:schemeClr val="bg1">
                  <a:alpha val="68000"/>
                </a:schemeClr>
              </a:gs>
              <a:gs pos="83000">
                <a:schemeClr val="bg1">
                  <a:alpha val="67000"/>
                </a:schemeClr>
              </a:gs>
              <a:gs pos="100000">
                <a:schemeClr val="bg1">
                  <a:alpha val="3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9C5C5A-B6F0-4269-BA78-CDE37593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Koncepce Smart Cities a její implementace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91629-6B5B-4616-B119-1A96EAD01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38353"/>
            <a:ext cx="8366005" cy="4633874"/>
          </a:xfrm>
        </p:spPr>
        <p:txBody>
          <a:bodyPr lIns="91440" tIns="45720" rIns="91440" bIns="45720" anchor="t"/>
          <a:lstStyle/>
          <a:p>
            <a:pPr marL="461010" indent="-461010"/>
            <a:r>
              <a:rPr lang="cs-CZ" sz="2400">
                <a:ea typeface="+mn-lt"/>
                <a:cs typeface="+mn-lt"/>
              </a:rPr>
              <a:t>Vláda schválila v květnu 2021 Koncepci Smart </a:t>
            </a:r>
            <a:r>
              <a:rPr lang="cs-CZ" sz="2400" err="1">
                <a:ea typeface="+mn-lt"/>
                <a:cs typeface="+mn-lt"/>
              </a:rPr>
              <a:t>Cities</a:t>
            </a:r>
            <a:r>
              <a:rPr lang="cs-CZ" sz="2400">
                <a:ea typeface="+mn-lt"/>
                <a:cs typeface="+mn-lt"/>
              </a:rPr>
              <a:t> – odolnost prostřednictvím SMART řešení pro obce, města a regiony</a:t>
            </a:r>
            <a:endParaRPr lang="cs-CZ" sz="2400">
              <a:cs typeface="Calibri"/>
            </a:endParaRPr>
          </a:p>
          <a:p>
            <a:pPr marL="461010" indent="-461010"/>
            <a:r>
              <a:rPr lang="cs-CZ" sz="2400">
                <a:ea typeface="+mn-lt"/>
                <a:cs typeface="+mn-lt"/>
              </a:rPr>
              <a:t>Ve spolupráci s ministerstvy a územními partnery připravován </a:t>
            </a:r>
            <a:r>
              <a:rPr lang="cs-CZ" sz="2400" b="1">
                <a:ea typeface="+mn-lt"/>
                <a:cs typeface="+mn-lt"/>
              </a:rPr>
              <a:t>Implementační plán Koncepce SC</a:t>
            </a:r>
            <a:endParaRPr lang="cs-CZ" sz="2400" b="1">
              <a:cs typeface="Calibri"/>
            </a:endParaRPr>
          </a:p>
          <a:p>
            <a:pPr marL="461010" indent="-461010"/>
            <a:r>
              <a:rPr lang="cs-CZ" sz="2400">
                <a:ea typeface="+mn-lt"/>
                <a:cs typeface="+mn-lt"/>
              </a:rPr>
              <a:t>Krátkodobé, střednědobé a dlouhodobé opatření do roku 2030</a:t>
            </a:r>
          </a:p>
          <a:p>
            <a:pPr marL="461010" indent="-461010"/>
            <a:r>
              <a:rPr lang="cs-CZ" sz="2400">
                <a:ea typeface="+mn-lt"/>
                <a:cs typeface="+mn-lt"/>
              </a:rPr>
              <a:t>Kombinace </a:t>
            </a:r>
            <a:r>
              <a:rPr lang="cs-CZ" sz="2400" b="1">
                <a:ea typeface="+mn-lt"/>
                <a:cs typeface="+mn-lt"/>
              </a:rPr>
              <a:t>legislativních, finančních i metodických opatření</a:t>
            </a:r>
            <a:endParaRPr lang="cs-CZ" sz="2400">
              <a:cs typeface="Calibri"/>
            </a:endParaRPr>
          </a:p>
          <a:p>
            <a:pPr marL="461010" indent="-461010"/>
            <a:r>
              <a:rPr lang="cs-CZ" sz="2400">
                <a:cs typeface="Calibri"/>
              </a:rPr>
              <a:t>Opatření budou zaměřeny např. na podporu </a:t>
            </a:r>
            <a:r>
              <a:rPr lang="cs-CZ" sz="2400">
                <a:ea typeface="+mn-lt"/>
                <a:cs typeface="+mn-lt"/>
              </a:rPr>
              <a:t>projektové přípravy, sdílení dobré praxe mezi územně samosprávnými celky, metodiky pro jednotlivé oblasti Smart </a:t>
            </a:r>
            <a:r>
              <a:rPr lang="cs-CZ" sz="2400" err="1">
                <a:ea typeface="+mn-lt"/>
                <a:cs typeface="+mn-lt"/>
              </a:rPr>
              <a:t>Cities</a:t>
            </a:r>
            <a:r>
              <a:rPr lang="cs-CZ" sz="2400">
                <a:ea typeface="+mn-lt"/>
                <a:cs typeface="+mn-lt"/>
              </a:rPr>
              <a:t>, školení veřejné správy ve SMART zakázkách</a:t>
            </a:r>
          </a:p>
        </p:txBody>
      </p:sp>
    </p:spTree>
    <p:extLst>
      <p:ext uri="{BB962C8B-B14F-4D97-AF65-F5344CB8AC3E}">
        <p14:creationId xmlns:p14="http://schemas.microsoft.com/office/powerpoint/2010/main" val="350168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C5C5A-B6F0-4269-BA78-CDE37593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Projekt 5G pro 5 měst a Investice do demonstrativních projektů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91629-6B5B-4616-B119-1A96EAD01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50" y="1494532"/>
            <a:ext cx="8942069" cy="2664491"/>
          </a:xfrm>
        </p:spPr>
        <p:txBody>
          <a:bodyPr/>
          <a:lstStyle/>
          <a:p>
            <a:pPr marL="0" indent="0" fontAlgn="base">
              <a:buNone/>
            </a:pPr>
            <a:r>
              <a:rPr lang="cs-CZ" sz="2400" b="1"/>
              <a:t>Projekt 5G pro 5 měst</a:t>
            </a:r>
          </a:p>
          <a:p>
            <a:pPr marL="360000" indent="-288000" fontAlgn="base"/>
            <a:r>
              <a:rPr lang="cs-CZ" sz="2400"/>
              <a:t>V roce 2019 byla vyhlášena soutěž 5G pro 5 měst – zájem 58 měst</a:t>
            </a:r>
            <a:endParaRPr lang="en-US" sz="2400"/>
          </a:p>
          <a:p>
            <a:pPr marL="360000" indent="-288000" fontAlgn="base"/>
            <a:r>
              <a:rPr lang="cs-CZ" sz="2400"/>
              <a:t>Vítězná města: Bílina, Jeseník, Karlovy Vary, Ústí nad Labem, Plzeň</a:t>
            </a:r>
            <a:r>
              <a:rPr lang="en-US" sz="2400"/>
              <a:t>​</a:t>
            </a:r>
          </a:p>
          <a:p>
            <a:pPr marL="360000" indent="-288000" fontAlgn="base"/>
            <a:r>
              <a:rPr lang="cs-CZ" sz="2400"/>
              <a:t>Vytváření podmínek pro zavádění 5G formou konkrétních projektů</a:t>
            </a:r>
            <a:endParaRPr lang="en-US" sz="2400"/>
          </a:p>
          <a:p>
            <a:pPr marL="360000" indent="-288000" fontAlgn="base"/>
            <a:r>
              <a:rPr lang="cs-CZ" sz="2400"/>
              <a:t>Bezpečnost, automatizace dopravy, telemedicína, vzdělávání</a:t>
            </a:r>
            <a:r>
              <a:rPr lang="en-US" sz="2400"/>
              <a:t>​</a:t>
            </a:r>
            <a:r>
              <a:rPr lang="cs-CZ" sz="2400"/>
              <a:t>…</a:t>
            </a:r>
            <a:endParaRPr lang="en-US" sz="240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B85521A-7A62-4F07-BC48-FAD657ECBB2E}"/>
              </a:ext>
            </a:extLst>
          </p:cNvPr>
          <p:cNvSpPr/>
          <p:nvPr/>
        </p:nvSpPr>
        <p:spPr>
          <a:xfrm>
            <a:off x="3142878" y="3902926"/>
            <a:ext cx="8942069" cy="22322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base"/>
            <a:r>
              <a:rPr lang="cs-CZ" b="1"/>
              <a:t>Investice do projektů 5G z Národního plán obnovy</a:t>
            </a:r>
          </a:p>
          <a:p>
            <a:pPr marL="360000" indent="-2880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/>
              <a:t>Zaměření na demonstrativní projekty rozvoje aplikací 5G pro města a průmyslové oblasti</a:t>
            </a:r>
          </a:p>
          <a:p>
            <a:pPr marL="360000" indent="-2880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/>
              <a:t>První menší výzva v roce 2022, hlavní část prostředků od roku 2023</a:t>
            </a:r>
          </a:p>
          <a:p>
            <a:pPr marL="360000" indent="-2880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/>
              <a:t>Objem investice 1,1 mld. Kč + další podpora 5G z NPO i z fondů EU</a:t>
            </a:r>
          </a:p>
        </p:txBody>
      </p:sp>
      <p:pic>
        <p:nvPicPr>
          <p:cNvPr id="12" name="Obrázek 11" descr="Obsah obrázku obloha, exteriér, město, pozadí&#10;&#10;Popis byl vytvořen automaticky">
            <a:extLst>
              <a:ext uri="{FF2B5EF4-FFF2-40B4-BE49-F238E27FC236}">
                <a16:creationId xmlns:a16="http://schemas.microsoft.com/office/drawing/2014/main" id="{57785E77-F6E9-4CDC-837F-B695733F8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r="3500"/>
          <a:stretch/>
        </p:blipFill>
        <p:spPr>
          <a:xfrm>
            <a:off x="262558" y="3976341"/>
            <a:ext cx="2641205" cy="208541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7F4DE9D-178F-4463-B7BF-7BB241198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-350" r="3326" b="350"/>
          <a:stretch/>
        </p:blipFill>
        <p:spPr>
          <a:xfrm>
            <a:off x="9288180" y="1629180"/>
            <a:ext cx="2641205" cy="20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8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metodika_smart_governance.pdf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4544" r="25386" b="4414"/>
          <a:stretch/>
        </p:blipFill>
        <p:spPr>
          <a:xfrm>
            <a:off x="5548561" y="3376084"/>
            <a:ext cx="2749024" cy="2749024"/>
          </a:xfrm>
          <a:prstGeom prst="rect">
            <a:avLst/>
          </a:prstGeom>
        </p:spPr>
      </p:pic>
      <p:pic>
        <p:nvPicPr>
          <p:cNvPr id="15" name="Obrázek 14" descr="doporuceni_k_peci_o_dreviny_v_obcich.pdf - Mozilla Firefox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7" t="12011" r="24618" b="3148"/>
          <a:stretch/>
        </p:blipFill>
        <p:spPr>
          <a:xfrm>
            <a:off x="144531" y="1436817"/>
            <a:ext cx="3003567" cy="300356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141EE2E-7D1D-4C00-B3DB-F59A612C2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>Metodické příručky/brožury pro zástupce obcí (edice MMR PRO OBCE)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153673E-6276-4BAD-AFD9-8B30B23F8A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66" t="20801" r="35385" b="14309"/>
          <a:stretch/>
        </p:blipFill>
        <p:spPr>
          <a:xfrm>
            <a:off x="9336748" y="2099690"/>
            <a:ext cx="2750233" cy="382649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1434D4B-E489-461D-AA11-11F17B5704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7" t="24058" r="21605" b="23837"/>
          <a:stretch/>
        </p:blipFill>
        <p:spPr bwMode="auto">
          <a:xfrm>
            <a:off x="2039754" y="3381516"/>
            <a:ext cx="2988098" cy="2824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13" descr="MMR-obce-investori-web.pdf - Mozilla Firefox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t="14544" r="26155" b="4414"/>
          <a:stretch/>
        </p:blipFill>
        <p:spPr>
          <a:xfrm>
            <a:off x="3598466" y="881212"/>
            <a:ext cx="3008160" cy="3055911"/>
          </a:xfrm>
          <a:prstGeom prst="rect">
            <a:avLst/>
          </a:prstGeom>
        </p:spPr>
      </p:pic>
      <p:pic>
        <p:nvPicPr>
          <p:cNvPr id="13" name="Obrázek 12" descr="MMR-voda-final-web-jednostranky.pdf - Mozilla Firefox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t="14544" r="26155" b="5679"/>
          <a:stretch/>
        </p:blipFill>
        <p:spPr>
          <a:xfrm>
            <a:off x="7056995" y="1817467"/>
            <a:ext cx="2702416" cy="252945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001725" y="1050318"/>
            <a:ext cx="518868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Stahujte i digitálně na webu </a:t>
            </a:r>
            <a:r>
              <a:rPr lang="cs-CZ" dirty="0" err="1">
                <a:solidFill>
                  <a:schemeClr val="bg1"/>
                </a:solidFill>
              </a:rPr>
              <a:t>ObcePRO</a:t>
            </a:r>
            <a:r>
              <a:rPr lang="cs-CZ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2760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23E53-8E52-444C-89B1-E8C797A1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Každé území je jedinečné…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6F3F4A-94BE-4C61-805B-289CDE90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56" y="1489039"/>
            <a:ext cx="2952563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217D1031-262B-47FF-9B36-0623D06F3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" y="1489039"/>
            <a:ext cx="2953331" cy="2088000"/>
          </a:xfrm>
          <a:prstGeom prst="rect">
            <a:avLst/>
          </a:prstGeom>
        </p:spPr>
      </p:pic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72F0733F-AEFC-4C34-A8E1-BBE5E0856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34" y="1494532"/>
            <a:ext cx="2950636" cy="2026261"/>
          </a:xfrm>
          <a:prstGeom prst="rect">
            <a:avLst/>
          </a:prstGeom>
        </p:spPr>
      </p:pic>
      <p:pic>
        <p:nvPicPr>
          <p:cNvPr id="12" name="Obrázek 11" descr="Obsah obrázku mapa&#10;&#10;Popis byl vytvořen automaticky">
            <a:extLst>
              <a:ext uri="{FF2B5EF4-FFF2-40B4-BE49-F238E27FC236}">
                <a16:creationId xmlns:a16="http://schemas.microsoft.com/office/drawing/2014/main" id="{5EDC7BBA-A4D4-4FBA-92A4-1F1FFA6D3F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" y="3848777"/>
            <a:ext cx="2953331" cy="2088000"/>
          </a:xfrm>
          <a:prstGeom prst="rect">
            <a:avLst/>
          </a:prstGeom>
        </p:spPr>
      </p:pic>
      <p:pic>
        <p:nvPicPr>
          <p:cNvPr id="14" name="Obrázek 13" descr="Obsah obrázku mapa&#10;&#10;Popis byl vytvořen automaticky">
            <a:extLst>
              <a:ext uri="{FF2B5EF4-FFF2-40B4-BE49-F238E27FC236}">
                <a16:creationId xmlns:a16="http://schemas.microsoft.com/office/drawing/2014/main" id="{CF7C0611-87BB-4EA2-851E-864074481C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11" y="3848777"/>
            <a:ext cx="2953331" cy="2088000"/>
          </a:xfrm>
          <a:prstGeom prst="rect">
            <a:avLst/>
          </a:prstGeom>
        </p:spPr>
      </p:pic>
      <p:pic>
        <p:nvPicPr>
          <p:cNvPr id="16" name="Obrázek 15" descr="Obsah obrázku mapa&#10;&#10;Popis byl vytvořen automaticky">
            <a:extLst>
              <a:ext uri="{FF2B5EF4-FFF2-40B4-BE49-F238E27FC236}">
                <a16:creationId xmlns:a16="http://schemas.microsoft.com/office/drawing/2014/main" id="{CDBF6C3C-ED2C-4F85-8F31-E5DDF38FCC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11" y="1489039"/>
            <a:ext cx="2953331" cy="2088000"/>
          </a:xfrm>
          <a:prstGeom prst="rect">
            <a:avLst/>
          </a:prstGeom>
        </p:spPr>
      </p:pic>
      <p:pic>
        <p:nvPicPr>
          <p:cNvPr id="18" name="Obrázek 17" descr="Obsah obrázku mapa&#10;&#10;Popis byl vytvořen automaticky">
            <a:extLst>
              <a:ext uri="{FF2B5EF4-FFF2-40B4-BE49-F238E27FC236}">
                <a16:creationId xmlns:a16="http://schemas.microsoft.com/office/drawing/2014/main" id="{DA3F44B3-05AD-44F8-895E-79EBE9D6C9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25" y="3822328"/>
            <a:ext cx="3001509" cy="2124000"/>
          </a:xfrm>
          <a:prstGeom prst="rect">
            <a:avLst/>
          </a:prstGeom>
        </p:spPr>
      </p:pic>
      <p:pic>
        <p:nvPicPr>
          <p:cNvPr id="20" name="Obrázek 19" descr="Obsah obrázku mapa&#10;&#10;Popis byl vytvořen automaticky">
            <a:extLst>
              <a:ext uri="{FF2B5EF4-FFF2-40B4-BE49-F238E27FC236}">
                <a16:creationId xmlns:a16="http://schemas.microsoft.com/office/drawing/2014/main" id="{5371CE5D-14B3-478E-B0C6-F21EAA8121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42" y="3819525"/>
            <a:ext cx="2991973" cy="2117252"/>
          </a:xfrm>
          <a:prstGeom prst="rect">
            <a:avLst/>
          </a:prstGeom>
        </p:spPr>
      </p:pic>
      <p:pic>
        <p:nvPicPr>
          <p:cNvPr id="24" name="obrázek 1">
            <a:extLst>
              <a:ext uri="{FF2B5EF4-FFF2-40B4-BE49-F238E27FC236}">
                <a16:creationId xmlns:a16="http://schemas.microsoft.com/office/drawing/2014/main" id="{12B7A412-D933-4BB1-8FC9-5B53BC754108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78" y="3808825"/>
            <a:ext cx="3024358" cy="212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38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23E53-8E52-444C-89B1-E8C797A1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dimenze jako základ regionální politiky</a:t>
            </a: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12177C13-EABD-429A-A79F-560D014AA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50" y="1422524"/>
            <a:ext cx="6554301" cy="4633874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33483544-FF08-4D85-A124-EEAC0184B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28" y="1462459"/>
            <a:ext cx="4806014" cy="2653557"/>
          </a:xfrm>
          <a:prstGeom prst="rect">
            <a:avLst/>
          </a:prstGeom>
        </p:spPr>
      </p:pic>
      <p:sp>
        <p:nvSpPr>
          <p:cNvPr id="86" name="Zástupný symbol pro obsah 2">
            <a:extLst>
              <a:ext uri="{FF2B5EF4-FFF2-40B4-BE49-F238E27FC236}">
                <a16:creationId xmlns:a16="http://schemas.microsoft.com/office/drawing/2014/main" id="{E185C0C2-F802-48FA-8B36-5755900741D7}"/>
              </a:ext>
            </a:extLst>
          </p:cNvPr>
          <p:cNvSpPr txBox="1">
            <a:spLocks/>
          </p:cNvSpPr>
          <p:nvPr/>
        </p:nvSpPr>
        <p:spPr>
          <a:xfrm rot="10800000" flipV="1">
            <a:off x="713128" y="4177109"/>
            <a:ext cx="6246174" cy="19209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cs-CZ" sz="1500"/>
              <a:t>Typy území se mohou překrývat</a:t>
            </a:r>
            <a:endParaRPr lang="cs-CZ" sz="1500">
              <a:cs typeface="Calibri"/>
            </a:endParaRPr>
          </a:p>
          <a:p>
            <a:pPr marL="180975" indent="-180975"/>
            <a:r>
              <a:rPr lang="cs-CZ" sz="1500"/>
              <a:t>Regionální centra jsou základ, pokrývají téměř celou ČR (mimo </a:t>
            </a:r>
            <a:br>
              <a:rPr lang="cs-CZ" sz="1500"/>
            </a:br>
            <a:r>
              <a:rPr lang="cs-CZ" sz="1500"/>
              <a:t>krajská města)</a:t>
            </a:r>
            <a:endParaRPr lang="cs-CZ" sz="1500">
              <a:cs typeface="Calibri" panose="020F0502020204030204"/>
            </a:endParaRPr>
          </a:p>
          <a:p>
            <a:pPr marL="180975" indent="-180975"/>
            <a:r>
              <a:rPr lang="cs-CZ" sz="1500"/>
              <a:t>Část z RC tvoří zázemí Metropolí a Aglomerací, případně HSOÚ</a:t>
            </a:r>
            <a:endParaRPr lang="cs-CZ" sz="1500">
              <a:cs typeface="Calibri"/>
            </a:endParaRPr>
          </a:p>
          <a:p>
            <a:pPr marL="180975" indent="-180975"/>
            <a:r>
              <a:rPr lang="cs-CZ" sz="1500"/>
              <a:t>Nemusí se výhradně jednat o zacílení 100 % prostředků ve prospěch územní dimenze</a:t>
            </a:r>
            <a:endParaRPr lang="cs-CZ" sz="1500">
              <a:cs typeface="Calibri" panose="020F0502020204030204"/>
            </a:endParaRPr>
          </a:p>
          <a:p>
            <a:pPr marL="180975" indent="-180975"/>
            <a:r>
              <a:rPr lang="cs-CZ" sz="1500">
                <a:cs typeface="Calibri" panose="020F0502020204030204"/>
              </a:rPr>
              <a:t>Možnost vymezit územní dimenzi jinak, např. životní prostředí, sociální služby</a:t>
            </a:r>
          </a:p>
        </p:txBody>
      </p:sp>
    </p:spTree>
    <p:extLst>
      <p:ext uri="{BB962C8B-B14F-4D97-AF65-F5344CB8AC3E}">
        <p14:creationId xmlns:p14="http://schemas.microsoft.com/office/powerpoint/2010/main" val="304106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obsah 7" descr="Obsah obrázku mapa&#10;&#10;Popis byl vytvořen automaticky">
            <a:extLst>
              <a:ext uri="{FF2B5EF4-FFF2-40B4-BE49-F238E27FC236}">
                <a16:creationId xmlns:a16="http://schemas.microsoft.com/office/drawing/2014/main" id="{73D9E221-E78D-4F0C-879D-B00A85FB82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6713" r="2068" b="4963"/>
          <a:stretch/>
        </p:blipFill>
        <p:spPr>
          <a:xfrm>
            <a:off x="3167902" y="3710321"/>
            <a:ext cx="3897925" cy="256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35C0033-9416-4866-9D32-F7D59FE8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8" tIns="45714" rIns="91428" bIns="45714" anchor="t">
            <a:normAutofit/>
          </a:bodyPr>
          <a:lstStyle/>
          <a:p>
            <a:r>
              <a:rPr lang="cs-CZ" sz="3500"/>
              <a:t>Cíl systémové podpory HSOÚ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23D1A-EECE-4BB7-AB28-9E3DA356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4" y="1443542"/>
            <a:ext cx="6708674" cy="2984331"/>
          </a:xfrm>
        </p:spPr>
        <p:txBody>
          <a:bodyPr lIns="89299" tIns="44649" rIns="89299" bIns="44649" anchor="ctr"/>
          <a:lstStyle/>
          <a:p>
            <a:pPr marL="450170" indent="-450170"/>
            <a:r>
              <a:rPr lang="cs-CZ" sz="2400">
                <a:cs typeface="Calibri"/>
              </a:rPr>
              <a:t>Napomoci HSOÚ prostřednictvím cílených aktivit </a:t>
            </a:r>
            <a:r>
              <a:rPr lang="cs-CZ" sz="2400" b="1">
                <a:cs typeface="Calibri"/>
              </a:rPr>
              <a:t>řešit dlouhodobé problémy a výzvy </a:t>
            </a:r>
            <a:endParaRPr lang="cs-CZ" sz="2400">
              <a:cs typeface="Calibri"/>
            </a:endParaRPr>
          </a:p>
          <a:p>
            <a:pPr marL="450170" indent="-450170"/>
            <a:r>
              <a:rPr lang="cs-CZ" sz="2400">
                <a:cs typeface="Calibri"/>
              </a:rPr>
              <a:t>Funkčně nastavit komunikaci a získat reálnou zpětnou vazbu z území</a:t>
            </a:r>
          </a:p>
          <a:p>
            <a:pPr marL="450170" indent="-450170"/>
            <a:r>
              <a:rPr lang="cs-CZ" sz="2400">
                <a:cs typeface="Calibri"/>
              </a:rPr>
              <a:t>Naplňování aktivit AP SRR 21–22 a informace pro tvorbu dalších AP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BC0573B-18EC-41F7-A319-2BF18B1CAB76}"/>
              </a:ext>
            </a:extLst>
          </p:cNvPr>
          <p:cNvGrpSpPr/>
          <p:nvPr/>
        </p:nvGrpSpPr>
        <p:grpSpPr>
          <a:xfrm>
            <a:off x="7283722" y="1833371"/>
            <a:ext cx="4388721" cy="1097991"/>
            <a:chOff x="7094170" y="1551372"/>
            <a:chExt cx="4389293" cy="1098134"/>
          </a:xfrm>
        </p:grpSpPr>
        <p:sp>
          <p:nvSpPr>
            <p:cNvPr id="7" name="Zaoblený obdélník 6"/>
            <p:cNvSpPr/>
            <p:nvPr/>
          </p:nvSpPr>
          <p:spPr>
            <a:xfrm>
              <a:off x="7094170" y="1551372"/>
              <a:ext cx="4389293" cy="10981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4889" y="1768178"/>
              <a:ext cx="664522" cy="664522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8260129" y="1900384"/>
              <a:ext cx="2822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09"/>
              <a:r>
                <a:rPr lang="cs-CZ" sz="2000" b="1">
                  <a:solidFill>
                    <a:srgbClr val="262626"/>
                  </a:solidFill>
                  <a:latin typeface="Calibri"/>
                </a:rPr>
                <a:t>Informace</a:t>
              </a:r>
              <a:r>
                <a:rPr lang="cs-CZ" sz="1800">
                  <a:solidFill>
                    <a:srgbClr val="262626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A7AE147-F6C1-4458-A74F-55068ED8C8E1}"/>
              </a:ext>
            </a:extLst>
          </p:cNvPr>
          <p:cNvGrpSpPr/>
          <p:nvPr/>
        </p:nvGrpSpPr>
        <p:grpSpPr>
          <a:xfrm>
            <a:off x="7283722" y="3130622"/>
            <a:ext cx="4388721" cy="1097991"/>
            <a:chOff x="7094170" y="3058342"/>
            <a:chExt cx="4389293" cy="1098134"/>
          </a:xfrm>
        </p:grpSpPr>
        <p:sp>
          <p:nvSpPr>
            <p:cNvPr id="8" name="Zaoblený obdélník 7"/>
            <p:cNvSpPr/>
            <p:nvPr/>
          </p:nvSpPr>
          <p:spPr>
            <a:xfrm>
              <a:off x="7094170" y="3058342"/>
              <a:ext cx="4389293" cy="10981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Obdélník 9" descr="Pruhový graf se vzestupným trendem"/>
            <p:cNvSpPr/>
            <p:nvPr/>
          </p:nvSpPr>
          <p:spPr>
            <a:xfrm>
              <a:off x="7346345" y="3275876"/>
              <a:ext cx="663066" cy="663066"/>
            </a:xfrm>
            <a:prstGeom prst="rect">
              <a:avLst/>
            </a:pr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ovéPole 12"/>
            <p:cNvSpPr txBox="1"/>
            <p:nvPr/>
          </p:nvSpPr>
          <p:spPr>
            <a:xfrm>
              <a:off x="8260129" y="3407354"/>
              <a:ext cx="2822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09"/>
              <a:r>
                <a:rPr lang="cs-CZ" sz="2000" b="1">
                  <a:solidFill>
                    <a:srgbClr val="262626"/>
                  </a:solidFill>
                  <a:latin typeface="Calibri"/>
                </a:rPr>
                <a:t>Aktivizace</a:t>
              </a:r>
              <a:r>
                <a:rPr lang="cs-CZ" sz="1800">
                  <a:solidFill>
                    <a:srgbClr val="262626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C6D7CB5-7523-412C-BFCD-2EB5C52DFF8F}"/>
              </a:ext>
            </a:extLst>
          </p:cNvPr>
          <p:cNvGrpSpPr/>
          <p:nvPr/>
        </p:nvGrpSpPr>
        <p:grpSpPr>
          <a:xfrm>
            <a:off x="7283722" y="4427873"/>
            <a:ext cx="4388721" cy="1097991"/>
            <a:chOff x="7094170" y="4565311"/>
            <a:chExt cx="4389293" cy="1098134"/>
          </a:xfrm>
        </p:grpSpPr>
        <p:sp>
          <p:nvSpPr>
            <p:cNvPr id="9" name="Zaoblený obdélník 8"/>
            <p:cNvSpPr/>
            <p:nvPr/>
          </p:nvSpPr>
          <p:spPr>
            <a:xfrm>
              <a:off x="7094170" y="4565311"/>
              <a:ext cx="4389293" cy="10981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Obdélník 10" descr="Střed terče"/>
            <p:cNvSpPr/>
            <p:nvPr/>
          </p:nvSpPr>
          <p:spPr>
            <a:xfrm>
              <a:off x="7346345" y="4782845"/>
              <a:ext cx="663066" cy="663066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ovéPole 14"/>
            <p:cNvSpPr txBox="1"/>
            <p:nvPr/>
          </p:nvSpPr>
          <p:spPr>
            <a:xfrm>
              <a:off x="8260128" y="4914323"/>
              <a:ext cx="2822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09"/>
              <a:r>
                <a:rPr lang="cs-CZ" sz="2000" b="1">
                  <a:solidFill>
                    <a:srgbClr val="262626"/>
                  </a:solidFill>
                  <a:latin typeface="Calibri"/>
                </a:rPr>
                <a:t>Hodnocení</a:t>
              </a:r>
              <a:endParaRPr lang="cs-CZ" sz="1800">
                <a:solidFill>
                  <a:srgbClr val="262626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05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7BCA94-288B-40F6-9EB6-51AB6EA0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788" y="1677114"/>
            <a:ext cx="6728660" cy="453045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/>
              <a:t>Investiční pobídky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/>
              <a:t>Zohlednění potřeb HSOÚ v dosavadních nástrojích (např. OP PIK, NDT MMR, SFPI)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/>
              <a:t>SRR21+ / AP SRR / ÚDOP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/>
              <a:t>Workshop EWRC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/>
              <a:t>Národní dotační titul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/>
              <a:t>CZ PRES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/>
              <a:t>Aktualizace vyhlášky MF pro programové financování</a:t>
            </a:r>
          </a:p>
          <a:p>
            <a:pPr marL="0" indent="0">
              <a:buNone/>
            </a:pPr>
            <a:endParaRPr lang="cs-CZ" sz="2800"/>
          </a:p>
          <a:p>
            <a:endParaRPr lang="cs-CZ" sz="280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0BEDC9B-A484-476A-89B8-E36084E2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Dosavadní kroky z národní úrovně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F59BF6-5F7F-435F-9E6B-DC21EA1AD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FABD4B-2F30-49F8-98F3-E2840AF18AB3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Picture 2" descr="task list Icon 2557629">
            <a:extLst>
              <a:ext uri="{FF2B5EF4-FFF2-40B4-BE49-F238E27FC236}">
                <a16:creationId xmlns:a16="http://schemas.microsoft.com/office/drawing/2014/main" id="{C9975D2C-B7F6-4206-A377-22590A96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0" y="2082612"/>
            <a:ext cx="2922270" cy="29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E1943C9-ECC6-4B36-9667-8229ABA70F5F}"/>
              </a:ext>
            </a:extLst>
          </p:cNvPr>
          <p:cNvCxnSpPr>
            <a:cxnSpLocks/>
          </p:cNvCxnSpPr>
          <p:nvPr/>
        </p:nvCxnSpPr>
        <p:spPr>
          <a:xfrm>
            <a:off x="4231097" y="1569064"/>
            <a:ext cx="0" cy="2653801"/>
          </a:xfrm>
          <a:prstGeom prst="line">
            <a:avLst/>
          </a:prstGeom>
          <a:ln w="317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96D1251-B369-4F61-A775-2BC3525303DB}"/>
              </a:ext>
            </a:extLst>
          </p:cNvPr>
          <p:cNvCxnSpPr>
            <a:cxnSpLocks/>
          </p:cNvCxnSpPr>
          <p:nvPr/>
        </p:nvCxnSpPr>
        <p:spPr>
          <a:xfrm>
            <a:off x="4231097" y="4073236"/>
            <a:ext cx="0" cy="1798780"/>
          </a:xfrm>
          <a:prstGeom prst="line">
            <a:avLst/>
          </a:prstGeom>
          <a:ln w="317500">
            <a:solidFill>
              <a:srgbClr val="FFC000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2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04223-E398-4AB3-9678-8E100175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89299" tIns="44649" rIns="89299" bIns="44649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Integrované územní investice (ITI)</a:t>
            </a:r>
            <a:endParaRPr lang="cs-CZ" b="0">
              <a:latin typeface="Arial"/>
              <a:cs typeface="Arial"/>
            </a:endParaRPr>
          </a:p>
          <a:p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97B0999-D23C-4F81-9BBA-333B89F2C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37" y="1604825"/>
            <a:ext cx="4934186" cy="4678047"/>
          </a:xfrm>
        </p:spPr>
        <p:txBody>
          <a:bodyPr lIns="89299" tIns="44649" rIns="89299" bIns="44649" anchor="t"/>
          <a:lstStyle/>
          <a:p>
            <a:pPr marL="450170" indent="-450170"/>
            <a:r>
              <a:rPr lang="cs-CZ" sz="2400" dirty="0">
                <a:cs typeface="Arial"/>
              </a:rPr>
              <a:t>Nástroj pro </a:t>
            </a:r>
            <a:r>
              <a:rPr lang="cs-CZ" sz="2400" b="1" dirty="0">
                <a:cs typeface="Arial"/>
              </a:rPr>
              <a:t>rozvoj metropolitních oblastí a aglomerací</a:t>
            </a:r>
            <a:r>
              <a:rPr lang="cs-CZ" sz="2400" dirty="0">
                <a:cs typeface="Arial"/>
              </a:rPr>
              <a:t> → jádrové město a obce v zázemí</a:t>
            </a:r>
            <a:endParaRPr lang="en-US" sz="2400" dirty="0">
              <a:cs typeface="Arial"/>
            </a:endParaRPr>
          </a:p>
          <a:p>
            <a:pPr marL="450170" indent="-450170"/>
            <a:r>
              <a:rPr lang="cs-CZ" sz="2400" b="1" dirty="0">
                <a:cs typeface="Arial"/>
              </a:rPr>
              <a:t>Vymezení na bázi funkčních vazeb</a:t>
            </a:r>
            <a:r>
              <a:rPr lang="cs-CZ" sz="2400" dirty="0">
                <a:cs typeface="Arial"/>
              </a:rPr>
              <a:t> → překonávání územně-správního členění a roztříštěné sídelní struktury</a:t>
            </a:r>
          </a:p>
          <a:p>
            <a:pPr marL="450215" indent="-450215"/>
            <a:r>
              <a:rPr lang="cs-CZ" sz="2400" dirty="0">
                <a:cs typeface="Arial"/>
              </a:rPr>
              <a:t>Příprava a realizace </a:t>
            </a:r>
            <a:r>
              <a:rPr lang="cs-CZ" sz="2400" b="1" dirty="0">
                <a:cs typeface="Arial"/>
              </a:rPr>
              <a:t>integrované územní strategie </a:t>
            </a:r>
            <a:r>
              <a:rPr lang="cs-CZ" sz="2400" dirty="0">
                <a:cs typeface="Arial"/>
              </a:rPr>
              <a:t>MO/A</a:t>
            </a:r>
            <a:r>
              <a:rPr lang="cs-CZ" sz="2400" dirty="0"/>
              <a:t> </a:t>
            </a:r>
            <a:r>
              <a:rPr lang="cs-CZ" sz="2400" dirty="0">
                <a:cs typeface="Arial"/>
              </a:rPr>
              <a:t>na </a:t>
            </a:r>
            <a:r>
              <a:rPr lang="cs-CZ" sz="2400" b="1" dirty="0">
                <a:cs typeface="Arial"/>
              </a:rPr>
              <a:t>partnerském principu</a:t>
            </a:r>
            <a:endParaRPr lang="cs-CZ" sz="2400" b="1" dirty="0">
              <a:cs typeface="Calibri"/>
            </a:endParaRPr>
          </a:p>
          <a:p>
            <a:pPr marL="450170" indent="-450170"/>
            <a:r>
              <a:rPr lang="cs-CZ" sz="2400" dirty="0">
                <a:cs typeface="Arial"/>
              </a:rPr>
              <a:t>13 ITI v ČR</a:t>
            </a:r>
          </a:p>
          <a:p>
            <a:pPr marL="450170" indent="-450170"/>
            <a:endParaRPr lang="cs-CZ" sz="2400">
              <a:cs typeface="Arial"/>
            </a:endParaRPr>
          </a:p>
          <a:p>
            <a:pPr marL="450223" indent="-450223"/>
            <a:endParaRPr lang="cs-CZ" sz="2344"/>
          </a:p>
          <a:p>
            <a:pPr marL="450223" indent="-450223"/>
            <a:endParaRPr lang="cs-CZ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506F6356-3DF0-4169-8CEE-2481C38EF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23" y="1437003"/>
            <a:ext cx="6616780" cy="46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3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04223-E398-4AB3-9678-8E100175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89299" tIns="44649" rIns="89299" bIns="44649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Integrované územní investice (ITI): Hlavní pilíře</a:t>
            </a:r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432F2179-5039-4E35-8D8A-8671E7E043EF}"/>
              </a:ext>
            </a:extLst>
          </p:cNvPr>
          <p:cNvSpPr/>
          <p:nvPr/>
        </p:nvSpPr>
        <p:spPr>
          <a:xfrm>
            <a:off x="6517401" y="1823688"/>
            <a:ext cx="3431883" cy="197509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9299" tIns="44649" rIns="89299" bIns="44649" rtlCol="0" anchor="ctr"/>
          <a:lstStyle/>
          <a:p>
            <a:pPr algn="ctr"/>
            <a:endParaRPr lang="cs-CZ" sz="1758">
              <a:cs typeface="Calibri"/>
            </a:endParaRPr>
          </a:p>
          <a:p>
            <a:pPr algn="ctr"/>
            <a:r>
              <a:rPr lang="cs-CZ" sz="1953">
                <a:cs typeface="Calibri"/>
              </a:rPr>
              <a:t>Shoda o prioritách území</a:t>
            </a:r>
          </a:p>
          <a:p>
            <a:pPr algn="ctr"/>
            <a:endParaRPr lang="cs-CZ" sz="1758">
              <a:cs typeface="Calibri"/>
            </a:endParaRPr>
          </a:p>
          <a:p>
            <a:pPr algn="ctr"/>
            <a:endParaRPr lang="cs-CZ" sz="1758">
              <a:cs typeface="Calibri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07756C-000E-433B-ABE9-90C5009BD97E}"/>
              </a:ext>
            </a:extLst>
          </p:cNvPr>
          <p:cNvSpPr/>
          <p:nvPr/>
        </p:nvSpPr>
        <p:spPr>
          <a:xfrm>
            <a:off x="2566814" y="4042259"/>
            <a:ext cx="3528391" cy="1867728"/>
          </a:xfrm>
          <a:prstGeom prst="roundRect">
            <a:avLst/>
          </a:prstGeom>
          <a:solidFill>
            <a:srgbClr val="0099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9299" tIns="44649" rIns="89299" bIns="44649" rtlCol="0" anchor="ctr"/>
          <a:lstStyle/>
          <a:p>
            <a:pPr algn="ctr"/>
            <a:endParaRPr lang="cs-CZ" sz="1953">
              <a:solidFill>
                <a:srgbClr val="FFFFFF"/>
              </a:solidFill>
              <a:latin typeface="Calibri"/>
            </a:endParaRPr>
          </a:p>
          <a:p>
            <a:pPr algn="ctr"/>
            <a:endParaRPr lang="cs-CZ" sz="1953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cs-CZ" sz="1953">
                <a:solidFill>
                  <a:srgbClr val="FFFFFF"/>
                </a:solidFill>
                <a:latin typeface="Calibri"/>
              </a:rPr>
              <a:t>Provázaná </a:t>
            </a:r>
            <a:endParaRPr lang="cs-CZ" sz="1953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cs-CZ" sz="1953">
                <a:solidFill>
                  <a:srgbClr val="FFFFFF"/>
                </a:solidFill>
                <a:latin typeface="Calibri"/>
              </a:rPr>
              <a:t>integrovaná řešení</a:t>
            </a:r>
            <a:r>
              <a:rPr lang="cs-CZ" sz="1953">
                <a:latin typeface="Calibri"/>
                <a:ea typeface="Calibri"/>
                <a:cs typeface="Calibri"/>
              </a:rPr>
              <a:t>​</a:t>
            </a:r>
            <a:endParaRPr lang="cs-CZ" sz="1953">
              <a:cs typeface="Calibri"/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340CEAEE-9BB7-4D57-8553-5DB57DE77518}"/>
              </a:ext>
            </a:extLst>
          </p:cNvPr>
          <p:cNvSpPr/>
          <p:nvPr/>
        </p:nvSpPr>
        <p:spPr>
          <a:xfrm>
            <a:off x="6420893" y="4042260"/>
            <a:ext cx="3528391" cy="1867728"/>
          </a:xfrm>
          <a:prstGeom prst="roundRect">
            <a:avLst/>
          </a:prstGeom>
          <a:solidFill>
            <a:srgbClr val="5543D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9299" tIns="44649" rIns="89299" bIns="44649" rtlCol="0" anchor="ctr"/>
          <a:lstStyle/>
          <a:p>
            <a:pPr algn="ctr"/>
            <a:endParaRPr lang="cs-CZ" sz="1758">
              <a:cs typeface="Calibri"/>
            </a:endParaRPr>
          </a:p>
          <a:p>
            <a:pPr algn="ctr"/>
            <a:endParaRPr lang="cs-CZ" sz="1856">
              <a:cs typeface="Calibri"/>
            </a:endParaRPr>
          </a:p>
          <a:p>
            <a:pPr algn="ctr"/>
            <a:r>
              <a:rPr lang="cs-CZ" sz="1856">
                <a:cs typeface="Calibri"/>
              </a:rPr>
              <a:t>Sledování naplňování územní strategie</a:t>
            </a:r>
            <a:endParaRPr lang="cs-CZ" sz="1758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36AB576-9D04-4317-BB65-46E2D6A61191}"/>
              </a:ext>
            </a:extLst>
          </p:cNvPr>
          <p:cNvSpPr/>
          <p:nvPr/>
        </p:nvSpPr>
        <p:spPr>
          <a:xfrm>
            <a:off x="2566814" y="1823689"/>
            <a:ext cx="3528392" cy="1975099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953">
                <a:cs typeface="Calibri"/>
              </a:rPr>
              <a:t>Komunikace všech partnerů </a:t>
            </a:r>
          </a:p>
          <a:p>
            <a:pPr algn="ctr"/>
            <a:r>
              <a:rPr lang="cs-CZ" sz="1953">
                <a:cs typeface="Calibri"/>
              </a:rPr>
              <a:t>v území</a:t>
            </a:r>
          </a:p>
          <a:p>
            <a:pPr algn="ctr"/>
            <a:endParaRPr lang="cs-CZ" sz="1758">
              <a:cs typeface="Calibri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3EA52E64-54AE-451D-BE15-2FB5D22EF3AA}"/>
              </a:ext>
            </a:extLst>
          </p:cNvPr>
          <p:cNvSpPr/>
          <p:nvPr/>
        </p:nvSpPr>
        <p:spPr>
          <a:xfrm>
            <a:off x="4727054" y="3100083"/>
            <a:ext cx="3168352" cy="174936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9299" tIns="44649" rIns="89299" bIns="44649" rtlCol="0" anchor="ctr"/>
          <a:lstStyle/>
          <a:p>
            <a:pPr algn="ctr"/>
            <a:r>
              <a:rPr lang="cs-CZ" sz="1953">
                <a:cs typeface="Calibri"/>
              </a:rPr>
              <a:t>Silné strategické a projektové řízení měst</a:t>
            </a:r>
          </a:p>
        </p:txBody>
      </p:sp>
    </p:spTree>
    <p:extLst>
      <p:ext uri="{BB962C8B-B14F-4D97-AF65-F5344CB8AC3E}">
        <p14:creationId xmlns:p14="http://schemas.microsoft.com/office/powerpoint/2010/main" val="19782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04223-E398-4AB3-9678-8E100175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89299" tIns="44649" rIns="89299" bIns="44649" anchor="t"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Integrované územní investice (ITI): Finance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97B0999-D23C-4F81-9BBA-333B89F2C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85" y="1563810"/>
            <a:ext cx="9117218" cy="565616"/>
          </a:xfrm>
        </p:spPr>
        <p:txBody>
          <a:bodyPr lIns="89299" tIns="44649" rIns="89299" bIns="44649" anchor="t"/>
          <a:lstStyle/>
          <a:p>
            <a:pPr marL="461010" indent="-461010"/>
            <a:r>
              <a:rPr lang="cs-CZ" sz="2400"/>
              <a:t>Předpokládaný finanční rozsah podpory </a:t>
            </a:r>
            <a:r>
              <a:rPr lang="cs-CZ" sz="2400" b="1"/>
              <a:t>41 mld. Kč</a:t>
            </a:r>
            <a:endParaRPr lang="cs-CZ" sz="2400" b="1">
              <a:cs typeface="Arial"/>
            </a:endParaRPr>
          </a:p>
          <a:p>
            <a:pPr marL="461010" indent="-461010"/>
            <a:r>
              <a:rPr lang="cs-CZ" sz="2400" b="1">
                <a:cs typeface="Arial"/>
              </a:rPr>
              <a:t>Koncentrace prostředků EU fondů </a:t>
            </a:r>
            <a:r>
              <a:rPr lang="cs-CZ" sz="2400">
                <a:cs typeface="Arial"/>
              </a:rPr>
              <a:t>až ze 6 programů:</a:t>
            </a:r>
            <a:endParaRPr lang="cs-CZ" sz="2400">
              <a:cs typeface="Calibri"/>
            </a:endParaRPr>
          </a:p>
          <a:p>
            <a:pPr marL="450215" indent="-450215"/>
            <a:endParaRPr lang="cs-CZ" sz="2344">
              <a:cs typeface="Calibri"/>
            </a:endParaRPr>
          </a:p>
          <a:p>
            <a:pPr marL="450215" indent="-450215"/>
            <a:endParaRPr lang="cs-CZ">
              <a:cs typeface="Calibri"/>
            </a:endParaRPr>
          </a:p>
        </p:txBody>
      </p:sp>
      <p:graphicFrame>
        <p:nvGraphicFramePr>
          <p:cNvPr id="15" name="Diagram 5">
            <a:extLst>
              <a:ext uri="{FF2B5EF4-FFF2-40B4-BE49-F238E27FC236}">
                <a16:creationId xmlns:a16="http://schemas.microsoft.com/office/drawing/2014/main" id="{32FE5833-3F59-49AF-9467-6821352E5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176740"/>
              </p:ext>
            </p:extLst>
          </p:nvPr>
        </p:nvGraphicFramePr>
        <p:xfrm>
          <a:off x="910630" y="2221726"/>
          <a:ext cx="10225136" cy="323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ovéPole 19">
            <a:extLst>
              <a:ext uri="{FF2B5EF4-FFF2-40B4-BE49-F238E27FC236}">
                <a16:creationId xmlns:a16="http://schemas.microsoft.com/office/drawing/2014/main" id="{C1BEFE06-A61B-4267-826D-53F291773047}"/>
              </a:ext>
            </a:extLst>
          </p:cNvPr>
          <p:cNvSpPr txBox="1"/>
          <p:nvPr/>
        </p:nvSpPr>
        <p:spPr>
          <a:xfrm>
            <a:off x="364985" y="5307220"/>
            <a:ext cx="11617292" cy="830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>
                <a:cs typeface="Arial"/>
              </a:rPr>
              <a:t>Na </a:t>
            </a:r>
            <a:r>
              <a:rPr lang="cs-CZ" b="1">
                <a:cs typeface="Arial"/>
              </a:rPr>
              <a:t>udržitelný rozvoj měst povinně vyčleněno 8 % prostředků EFRR</a:t>
            </a:r>
            <a:r>
              <a:rPr lang="cs-CZ">
                <a:cs typeface="Arial"/>
              </a:rPr>
              <a:t> (cca 20 mld. Kč, ukotveno v </a:t>
            </a:r>
            <a:r>
              <a:rPr lang="cs-CZ" err="1">
                <a:cs typeface="Arial"/>
              </a:rPr>
              <a:t>DoP</a:t>
            </a:r>
            <a:r>
              <a:rPr lang="cs-CZ"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550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Komunitně vedený místní rozvoj (CLLD) v období 21+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521" y="1500124"/>
            <a:ext cx="11096926" cy="193527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>
                <a:latin typeface="+mj-lt"/>
              </a:rPr>
              <a:t>Nástroj rozvoje venkovských regionů pokračuje v </a:t>
            </a:r>
            <a:r>
              <a:rPr lang="cs-CZ" sz="2200" b="1" dirty="0" err="1">
                <a:latin typeface="+mj-lt"/>
              </a:rPr>
              <a:t>multifondovém</a:t>
            </a:r>
            <a:r>
              <a:rPr lang="cs-CZ" sz="2200" b="1" dirty="0">
                <a:latin typeface="+mj-lt"/>
              </a:rPr>
              <a:t> pojetí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>
                <a:latin typeface="+mj-lt"/>
              </a:rPr>
              <a:t>O rozvoji venkova rozhodují místní aktéři </a:t>
            </a:r>
            <a:r>
              <a:rPr lang="cs-CZ" sz="2200" b="1" dirty="0">
                <a:latin typeface="+mj-lt"/>
                <a:cs typeface="Calibri" panose="020F0502020204030204" pitchFamily="34" charset="0"/>
              </a:rPr>
              <a:t>– členové/partneři </a:t>
            </a:r>
            <a:r>
              <a:rPr lang="cs-CZ" sz="2200" b="1" dirty="0">
                <a:latin typeface="+mj-lt"/>
              </a:rPr>
              <a:t>MAS (obce, podnikatelé, NNO, aktivní obyvatelé…)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>
                <a:latin typeface="+mj-lt"/>
              </a:rPr>
              <a:t>Nově podpora MSP z OP TAK, podpora provozu MAS z OP TP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>
                <a:latin typeface="+mj-lt"/>
              </a:rPr>
              <a:t>Celkem na podporu integrovaných projektů cca 550 mil. eur (včetně přechodného období SZP)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8098651" y="4368112"/>
            <a:ext cx="4091762" cy="1935271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chemeClr val="bg1"/>
                </a:solidFill>
              </a:rPr>
              <a:t>Zohlednění místních podmínek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chemeClr val="bg1"/>
                </a:solidFill>
              </a:rPr>
              <a:t>Integrovaná řešení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chemeClr val="bg1"/>
                </a:solidFill>
              </a:rPr>
              <a:t>Tvorba vazeb mezi aktéry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1800" b="1" dirty="0">
                <a:solidFill>
                  <a:schemeClr val="bg1"/>
                </a:solidFill>
              </a:rPr>
              <a:t>Posílení vztahu k regionu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4">
            <a:extLst>
              <a:ext uri="{FF2B5EF4-FFF2-40B4-BE49-F238E27FC236}">
                <a16:creationId xmlns:a16="http://schemas.microsoft.com/office/drawing/2014/main" id="{F1026036-F5E2-4CC6-8035-5CDB26AF8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576861"/>
              </p:ext>
            </p:extLst>
          </p:nvPr>
        </p:nvGraphicFramePr>
        <p:xfrm>
          <a:off x="157271" y="4006680"/>
          <a:ext cx="7826601" cy="206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8102613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e529b29-b2bb-4f0f-bf76-47ede62a77b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60E23A6042254D9AC27A8652D978CA" ma:contentTypeVersion="14" ma:contentTypeDescription="Vytvoří nový dokument" ma:contentTypeScope="" ma:versionID="5b301585167cc1e0a2aadb367de04ca5">
  <xsd:schema xmlns:xsd="http://www.w3.org/2001/XMLSchema" xmlns:xs="http://www.w3.org/2001/XMLSchema" xmlns:p="http://schemas.microsoft.com/office/2006/metadata/properties" xmlns:ns2="ae529b29-b2bb-4f0f-bf76-47ede62a77b9" xmlns:ns3="a867a263-4c00-4944-a435-72febfd70997" targetNamespace="http://schemas.microsoft.com/office/2006/metadata/properties" ma:root="true" ma:fieldsID="14085b2e47b5c8e6ebd080bd2078f460" ns2:_="" ns3:_="">
    <xsd:import namespace="ae529b29-b2bb-4f0f-bf76-47ede62a77b9"/>
    <xsd:import namespace="a867a263-4c00-4944-a435-72febfd709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29b29-b2bb-4f0f-bf76-47ede62a7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tav odsouhlasení" ma:internalName="Stav_x0020_odsouhlasen_x00ed_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7a263-4c00-4944-a435-72febfd709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692648-157C-4C58-98D1-2B85A5E4F5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3D5D47-07D3-4EB4-B0CA-DDAF6A4BB3CC}">
  <ds:schemaRefs>
    <ds:schemaRef ds:uri="http://schemas.microsoft.com/office/2006/metadata/properties"/>
    <ds:schemaRef ds:uri="a867a263-4c00-4944-a435-72febfd70997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ae529b29-b2bb-4f0f-bf76-47ede62a77b9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7D6F233-A83C-4916-B2CA-C7B954A6B6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529b29-b2bb-4f0f-bf76-47ede62a77b9"/>
    <ds:schemaRef ds:uri="a867a263-4c00-4944-a435-72febfd70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MMR_NOK_CZ_sir</Template>
  <TotalTime>23</TotalTime>
  <Words>746</Words>
  <Application>Microsoft Office PowerPoint</Application>
  <PresentationFormat>Vlastní</PresentationFormat>
  <Paragraphs>176</Paragraphs>
  <Slides>14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Arial</vt:lpstr>
      <vt:lpstr>Calibri</vt:lpstr>
      <vt:lpstr>Roboto</vt:lpstr>
      <vt:lpstr>Roboto Light</vt:lpstr>
      <vt:lpstr>Roboto Medium</vt:lpstr>
      <vt:lpstr>Wingdings</vt:lpstr>
      <vt:lpstr>Šablona final</vt:lpstr>
      <vt:lpstr>1_Šablona final</vt:lpstr>
      <vt:lpstr>2_Šablona final</vt:lpstr>
      <vt:lpstr>3_Šablona final</vt:lpstr>
      <vt:lpstr>Celostátní finanční konference SMO ČR</vt:lpstr>
      <vt:lpstr>Každé území je jedinečné…</vt:lpstr>
      <vt:lpstr>Územní dimenze jako základ regionální politiky</vt:lpstr>
      <vt:lpstr>Cíl systémové podpory HSOÚ</vt:lpstr>
      <vt:lpstr>Dosavadní kroky z národní úrovně</vt:lpstr>
      <vt:lpstr>Integrované územní investice (ITI) </vt:lpstr>
      <vt:lpstr>Integrované územní investice (ITI): Hlavní pilíře</vt:lpstr>
      <vt:lpstr>Integrované územní investice (ITI): Finance</vt:lpstr>
      <vt:lpstr>Komunitně vedený místní rozvoj (CLLD) v období 21+</vt:lpstr>
      <vt:lpstr>Území působnosti MAS 2021–2027</vt:lpstr>
      <vt:lpstr>Prezentace aplikace PowerPoint</vt:lpstr>
      <vt:lpstr>Koncepce Smart Cities a její implementace</vt:lpstr>
      <vt:lpstr>Projekt 5G pro 5 měst a Investice do demonstrativních projektů</vt:lpstr>
      <vt:lpstr>Metodické příručky/brožury pro zástupce obcí (edice MMR PRO OBCE)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Celostátní finanční konference SMO ČR</dc:title>
  <dc:creator>Jelínek Jan</dc:creator>
  <cp:lastModifiedBy>Strnadová Kateřina</cp:lastModifiedBy>
  <cp:revision>7</cp:revision>
  <dcterms:created xsi:type="dcterms:W3CDTF">2021-11-04T10:09:48Z</dcterms:created>
  <dcterms:modified xsi:type="dcterms:W3CDTF">2021-11-22T15:11:20Z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0x010100FC60E23A6042254D9AC27A8652D978CA</vt:lpwstr>
  </property>
</Properties>
</file>